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8" r:id="rId3"/>
    <p:sldId id="291" r:id="rId4"/>
    <p:sldId id="289" r:id="rId5"/>
    <p:sldId id="290" r:id="rId6"/>
    <p:sldId id="258" r:id="rId7"/>
    <p:sldId id="259" r:id="rId8"/>
    <p:sldId id="292" r:id="rId9"/>
    <p:sldId id="293" r:id="rId10"/>
    <p:sldId id="294" r:id="rId11"/>
    <p:sldId id="298" r:id="rId12"/>
    <p:sldId id="283" r:id="rId13"/>
    <p:sldId id="295" r:id="rId14"/>
    <p:sldId id="296" r:id="rId15"/>
    <p:sldId id="297" r:id="rId16"/>
    <p:sldId id="260" r:id="rId17"/>
    <p:sldId id="261" r:id="rId18"/>
    <p:sldId id="262" r:id="rId19"/>
    <p:sldId id="271" r:id="rId20"/>
    <p:sldId id="284" r:id="rId21"/>
    <p:sldId id="285" r:id="rId22"/>
    <p:sldId id="263" r:id="rId23"/>
    <p:sldId id="264" r:id="rId24"/>
    <p:sldId id="265" r:id="rId25"/>
    <p:sldId id="270" r:id="rId26"/>
    <p:sldId id="286" r:id="rId27"/>
    <p:sldId id="266" r:id="rId28"/>
    <p:sldId id="267" r:id="rId29"/>
    <p:sldId id="268" r:id="rId30"/>
    <p:sldId id="269" r:id="rId31"/>
    <p:sldId id="272" r:id="rId32"/>
    <p:sldId id="273" r:id="rId33"/>
    <p:sldId id="274" r:id="rId34"/>
    <p:sldId id="275" r:id="rId35"/>
    <p:sldId id="276" r:id="rId36"/>
    <p:sldId id="277" r:id="rId37"/>
    <p:sldId id="278" r:id="rId38"/>
    <p:sldId id="279" r:id="rId39"/>
    <p:sldId id="280" r:id="rId40"/>
    <p:sldId id="281" r:id="rId41"/>
    <p:sldId id="282" r:id="rId4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34555" autoAdjust="0"/>
    <p:restoredTop sz="94622" autoAdjust="0"/>
  </p:normalViewPr>
  <p:slideViewPr>
    <p:cSldViewPr>
      <p:cViewPr varScale="1">
        <p:scale>
          <a:sx n="69" d="100"/>
          <a:sy n="69" d="100"/>
        </p:scale>
        <p:origin x="-118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pPr/>
              <a:t>22.03.2023</a:t>
            </a:fld>
            <a:endParaRPr lang="ru-RU" dirty="0"/>
          </a:p>
        </p:txBody>
      </p:sp>
      <p:sp>
        <p:nvSpPr>
          <p:cNvPr id="17" name="Нижний колонтитул 16"/>
          <p:cNvSpPr>
            <a:spLocks noGrp="1"/>
          </p:cNvSpPr>
          <p:nvPr>
            <p:ph type="ftr" sz="quarter" idx="11"/>
          </p:nvPr>
        </p:nvSpPr>
        <p:spPr/>
        <p:txBody>
          <a:bodyPr/>
          <a:lstStyle/>
          <a:p>
            <a:endParaRPr lang="ru-RU" dirty="0"/>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9B0651-EE4F-4900-A07F-96A6BFA9D0F0}" type="slidenum">
              <a:rPr lang="ru-RU" smtClean="0"/>
              <a:pPr/>
              <a:t>‹#›</a:t>
            </a:fld>
            <a:endParaRPr lang="ru-RU" dirty="0"/>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22.03.2023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Номер слайда 5"/>
          <p:cNvSpPr>
            <a:spLocks noGrp="1"/>
          </p:cNvSpPr>
          <p:nvPr>
            <p:ph type="sldNum" sz="quarter" idx="12"/>
          </p:nvPr>
        </p:nvSpPr>
        <p:spPr>
          <a:xfrm>
            <a:off x="6915912" y="3009901"/>
            <a:ext cx="457200" cy="441325"/>
          </a:xfrm>
        </p:spPr>
        <p:txBody>
          <a:bodyPr/>
          <a:lstStyle/>
          <a:p>
            <a:fld id="{B19B0651-EE4F-4900-A07F-96A6BFA9D0F0}" type="slidenum">
              <a:rPr lang="ru-RU" smtClean="0"/>
              <a:pPr/>
              <a:t>‹#›</a:t>
            </a:fld>
            <a:endParaRPr lang="ru-RU" dirty="0"/>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22.03.2023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pPr/>
              <a:t>22.03.2023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a:xfrm>
            <a:off x="4361688" y="1026372"/>
            <a:ext cx="457200" cy="441325"/>
          </a:xfrm>
        </p:spPr>
        <p:txBody>
          <a:bodyPr/>
          <a:lstStyle/>
          <a:p>
            <a:fld id="{B19B0651-EE4F-4900-A07F-96A6BFA9D0F0}" type="slidenum">
              <a:rPr lang="ru-RU" smtClean="0"/>
              <a:pPr/>
              <a:t>‹#›</a:t>
            </a:fld>
            <a:endParaRPr lang="ru-RU" dirty="0"/>
          </a:p>
        </p:txBody>
      </p:sp>
      <p:sp>
        <p:nvSpPr>
          <p:cNvPr id="8" name="Объект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dirty="0"/>
          </a:p>
        </p:txBody>
      </p:sp>
      <p:sp>
        <p:nvSpPr>
          <p:cNvPr id="4" name="Дата 3"/>
          <p:cNvSpPr>
            <a:spLocks noGrp="1"/>
          </p:cNvSpPr>
          <p:nvPr>
            <p:ph type="dt" sz="half" idx="10"/>
          </p:nvPr>
        </p:nvSpPr>
        <p:spPr/>
        <p:txBody>
          <a:bodyPr/>
          <a:lstStyle/>
          <a:p>
            <a:fld id="{B4C71EC6-210F-42DE-9C53-41977AD35B3D}" type="datetimeFigureOut">
              <a:rPr lang="ru-RU" smtClean="0"/>
              <a:pPr/>
              <a:t>22.03.2023</a:t>
            </a:fld>
            <a:endParaRPr lang="ru-RU" dirty="0"/>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9B0651-EE4F-4900-A07F-96A6BFA9D0F0}" type="slidenum">
              <a:rPr lang="ru-RU" smtClean="0"/>
              <a:pPr/>
              <a:t>‹#›</a:t>
            </a:fld>
            <a:endParaRPr lang="ru-RU" dirty="0"/>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B4C71EC6-210F-42DE-9C53-41977AD35B3D}" type="datetimeFigureOut">
              <a:rPr lang="ru-RU" smtClean="0"/>
              <a:pPr/>
              <a:t>22.03.2023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dirty="0"/>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Объект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Объект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B4C71EC6-210F-42DE-9C53-41977AD35B3D}" type="datetimeFigureOut">
              <a:rPr lang="ru-RU" smtClean="0"/>
              <a:pPr/>
              <a:t>22.03.2023</a:t>
            </a:fld>
            <a:endParaRPr lang="ru-RU" dirty="0"/>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dirty="0"/>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Объект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Объект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B19B0651-EE4F-4900-A07F-96A6BFA9D0F0}" type="slidenum">
              <a:rPr lang="ru-RU" smtClean="0"/>
              <a:pPr/>
              <a:t>‹#›</a:t>
            </a:fld>
            <a:endParaRPr lang="ru-RU" dirty="0"/>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pPr/>
              <a:t>22.03.2023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a:xfrm>
            <a:off x="4343400" y="1036020"/>
            <a:ext cx="457200" cy="441325"/>
          </a:xfrm>
        </p:spPr>
        <p:txBody>
          <a:bodyPr/>
          <a:lstStyle/>
          <a:p>
            <a:fld id="{B19B0651-EE4F-4900-A07F-96A6BFA9D0F0}"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B4C71EC6-210F-42DE-9C53-41977AD35B3D}" type="datetimeFigureOut">
              <a:rPr lang="ru-RU" smtClean="0"/>
              <a:pPr/>
              <a:t>22.03.2023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19B0651-EE4F-4900-A07F-96A6BFA9D0F0}"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Объект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19B0651-EE4F-4900-A07F-96A6BFA9D0F0}" type="slidenum">
              <a:rPr lang="ru-RU" smtClean="0"/>
              <a:pPr/>
              <a:t>‹#›</a:t>
            </a:fld>
            <a:endParaRPr lang="ru-RU" dirty="0"/>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Дата 4"/>
          <p:cNvSpPr>
            <a:spLocks noGrp="1"/>
          </p:cNvSpPr>
          <p:nvPr>
            <p:ph type="dt" sz="half" idx="10"/>
          </p:nvPr>
        </p:nvSpPr>
        <p:spPr/>
        <p:txBody>
          <a:bodyPr/>
          <a:lstStyle/>
          <a:p>
            <a:fld id="{B4C71EC6-210F-42DE-9C53-41977AD35B3D}" type="datetimeFigureOut">
              <a:rPr lang="ru-RU" smtClean="0"/>
              <a:pPr/>
              <a:t>22.03.2023</a:t>
            </a:fld>
            <a:endParaRPr lang="ru-RU" dirty="0"/>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Номер слайда 6"/>
          <p:cNvSpPr>
            <a:spLocks noGrp="1"/>
          </p:cNvSpPr>
          <p:nvPr>
            <p:ph type="sldNum" sz="quarter" idx="12"/>
          </p:nvPr>
        </p:nvSpPr>
        <p:spPr>
          <a:xfrm>
            <a:off x="1371600" y="312738"/>
            <a:ext cx="457200" cy="441325"/>
          </a:xfrm>
        </p:spPr>
        <p:txBody>
          <a:bodyPr/>
          <a:lstStyle/>
          <a:p>
            <a:fld id="{B19B0651-EE4F-4900-A07F-96A6BFA9D0F0}" type="slidenum">
              <a:rPr lang="ru-RU" smtClean="0"/>
              <a:pPr/>
              <a:t>‹#›</a:t>
            </a:fld>
            <a:endParaRPr lang="ru-RU" dirty="0"/>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Дата 4"/>
          <p:cNvSpPr>
            <a:spLocks noGrp="1"/>
          </p:cNvSpPr>
          <p:nvPr>
            <p:ph type="dt" sz="half" idx="10"/>
          </p:nvPr>
        </p:nvSpPr>
        <p:spPr>
          <a:xfrm>
            <a:off x="5788152" y="6404984"/>
            <a:ext cx="3044952" cy="365760"/>
          </a:xfrm>
        </p:spPr>
        <p:txBody>
          <a:bodyPr/>
          <a:lstStyle/>
          <a:p>
            <a:fld id="{B4C71EC6-210F-42DE-9C53-41977AD35B3D}" type="datetimeFigureOut">
              <a:rPr lang="ru-RU" smtClean="0"/>
              <a:pPr/>
              <a:t>22.03.2023</a:t>
            </a:fld>
            <a:endParaRPr lang="ru-RU" dirty="0"/>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4C71EC6-210F-42DE-9C53-41977AD35B3D}" type="datetimeFigureOut">
              <a:rPr lang="ru-RU" smtClean="0"/>
              <a:pPr/>
              <a:t>22.03.2023</a:t>
            </a:fld>
            <a:endParaRPr lang="ru-RU" dirty="0"/>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dirty="0"/>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19B0651-EE4F-4900-A07F-96A6BFA9D0F0}" type="slidenum">
              <a:rPr lang="ru-RU" smtClean="0"/>
              <a:pPr/>
              <a:t>‹#›</a:t>
            </a:fld>
            <a:endParaRPr lang="ru-RU" dirty="0"/>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persones.ru/person-name-91.html" TargetMode="External"/><Relationship Id="rId2" Type="http://schemas.openxmlformats.org/officeDocument/2006/relationships/hyperlink" Target="http://novoston.com/" TargetMode="External"/><Relationship Id="rId1" Type="http://schemas.openxmlformats.org/officeDocument/2006/relationships/slideLayout" Target="../slideLayouts/slideLayout3.xml"/><Relationship Id="rId5" Type="http://schemas.openxmlformats.org/officeDocument/2006/relationships/hyperlink" Target="http://1001goroskop.ru/" TargetMode="External"/><Relationship Id="rId4" Type="http://schemas.openxmlformats.org/officeDocument/2006/relationships/hyperlink" Target="http://www.uznayvse.ru/interesting-facts/samyie-populyarnyie-imena.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55776" y="4941168"/>
            <a:ext cx="6400800" cy="1752600"/>
          </a:xfrm>
        </p:spPr>
        <p:txBody>
          <a:bodyPr/>
          <a:lstStyle/>
          <a:p>
            <a:r>
              <a:rPr lang="ru-RU" dirty="0" smtClean="0"/>
              <a:t>Подготовили ученицы</a:t>
            </a:r>
          </a:p>
          <a:p>
            <a:r>
              <a:rPr lang="ru-RU" dirty="0" smtClean="0"/>
              <a:t>6</a:t>
            </a:r>
            <a:r>
              <a:rPr lang="ru-RU" dirty="0" smtClean="0"/>
              <a:t> </a:t>
            </a:r>
            <a:r>
              <a:rPr lang="ru-RU" dirty="0" smtClean="0"/>
              <a:t>«Б» класса. Мбоу сош №19</a:t>
            </a:r>
          </a:p>
          <a:p>
            <a:r>
              <a:rPr lang="ru-RU" dirty="0" smtClean="0"/>
              <a:t>Кокаурова Ирина, Шахова София, Лобанова Екатерина.</a:t>
            </a:r>
            <a:endParaRPr lang="ru-RU" dirty="0"/>
          </a:p>
        </p:txBody>
      </p:sp>
      <p:sp>
        <p:nvSpPr>
          <p:cNvPr id="2" name="Заголовок 1"/>
          <p:cNvSpPr>
            <a:spLocks noGrp="1"/>
          </p:cNvSpPr>
          <p:nvPr>
            <p:ph type="ctrTitle"/>
          </p:nvPr>
        </p:nvSpPr>
        <p:spPr/>
        <p:txBody>
          <a:bodyPr>
            <a:normAutofit fontScale="90000"/>
          </a:bodyPr>
          <a:lstStyle/>
          <a:p>
            <a:r>
              <a:rPr lang="ru-RU" dirty="0" smtClean="0"/>
              <a:t>Проектная работа</a:t>
            </a:r>
            <a:br>
              <a:rPr lang="ru-RU" dirty="0" smtClean="0"/>
            </a:br>
            <a:r>
              <a:rPr lang="ru-RU" dirty="0" smtClean="0"/>
              <a:t>по теме</a:t>
            </a:r>
            <a:br>
              <a:rPr lang="ru-RU" dirty="0" smtClean="0"/>
            </a:br>
            <a:r>
              <a:rPr lang="ru-RU" dirty="0" smtClean="0"/>
              <a:t>«Тайна имени»</a:t>
            </a:r>
            <a:endParaRPr lang="ru-RU" dirty="0"/>
          </a:p>
        </p:txBody>
      </p:sp>
    </p:spTree>
    <p:extLst>
      <p:ext uri="{BB962C8B-B14F-4D97-AF65-F5344CB8AC3E}">
        <p14:creationId xmlns="" xmlns:p14="http://schemas.microsoft.com/office/powerpoint/2010/main" val="9399287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88640"/>
            <a:ext cx="8784976" cy="6264696"/>
          </a:xfrm>
        </p:spPr>
        <p:txBody>
          <a:bodyPr>
            <a:normAutofit fontScale="92500" lnSpcReduction="20000"/>
          </a:bodyPr>
          <a:lstStyle/>
          <a:p>
            <a:pPr marL="0" indent="0">
              <a:buNone/>
            </a:pPr>
            <a:r>
              <a:rPr lang="ru-RU" dirty="0" smtClean="0"/>
              <a:t>     Однако, есть много исконно русских имен: Людмила – милая людям, Ярослав – славящий Ярилу, Злата – золотая.</a:t>
            </a:r>
          </a:p>
          <a:p>
            <a:pPr marL="0" indent="0">
              <a:buNone/>
            </a:pPr>
            <a:r>
              <a:rPr lang="ru-RU" dirty="0" smtClean="0"/>
              <a:t>    Вроде все ясно пока. Но откуда берутся странные и непонятные имена?? Перед нами второй вопрос исследования: влияние моды на имя. До революции в нашей стране выбор имени зависел от церковных установлений – Святец. В них содержалось большое число поминовений святых с одними и теми же именами. Так, имя Иоанн встречалось 79 раз, Мария и Анна – 18 и 12 раз. Таким образом, церковные установления не допускали свободный выбор имени новорожденному. </a:t>
            </a:r>
          </a:p>
          <a:p>
            <a:pPr marL="0" indent="0">
              <a:buNone/>
            </a:pPr>
            <a:r>
              <a:rPr lang="ru-RU" dirty="0"/>
              <a:t> </a:t>
            </a:r>
            <a:r>
              <a:rPr lang="ru-RU" dirty="0" smtClean="0"/>
              <a:t>    Начиная с 19 века немалую роль в популяризации того или иного имени играла литература и драматургия. Так, повесть Карамзина «Бедная Лиза» усилила рост частности употребления имени Елизавета.( Произведения« Руслан и Людмила», «Евгений Онегин».)</a:t>
            </a:r>
          </a:p>
          <a:p>
            <a:pPr marL="0" indent="0">
              <a:buNone/>
            </a:pPr>
            <a:r>
              <a:rPr lang="ru-RU" dirty="0"/>
              <a:t> </a:t>
            </a:r>
          </a:p>
        </p:txBody>
      </p:sp>
    </p:spTree>
    <p:extLst>
      <p:ext uri="{BB962C8B-B14F-4D97-AF65-F5344CB8AC3E}">
        <p14:creationId xmlns="" xmlns:p14="http://schemas.microsoft.com/office/powerpoint/2010/main" val="2239519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88640"/>
            <a:ext cx="8784976" cy="6552728"/>
          </a:xfrm>
        </p:spPr>
        <p:txBody>
          <a:bodyPr/>
          <a:lstStyle/>
          <a:p>
            <a:r>
              <a:rPr lang="ru-RU" dirty="0" smtClean="0"/>
              <a:t>      В советское время важную роль в распространенности того или иного имени играли значимые события политического и культурного характера, получавшие освещение в СМИ( Средства Массовой Информации). Таким образом в России появились имена </a:t>
            </a:r>
            <a:r>
              <a:rPr lang="ru-RU" dirty="0" err="1" smtClean="0"/>
              <a:t>Кармия</a:t>
            </a:r>
            <a:r>
              <a:rPr lang="ru-RU" dirty="0" smtClean="0"/>
              <a:t>( Красная Армия), Владилен (Владимир Ленин), Октябрина (Октябрьская революция). </a:t>
            </a:r>
            <a:endParaRPr lang="ru-RU" dirty="0"/>
          </a:p>
        </p:txBody>
      </p:sp>
    </p:spTree>
    <p:extLst>
      <p:ext uri="{BB962C8B-B14F-4D97-AF65-F5344CB8AC3E}">
        <p14:creationId xmlns="" xmlns:p14="http://schemas.microsoft.com/office/powerpoint/2010/main" val="3461965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Александр Сергеевич Пушкин</a:t>
            </a:r>
            <a:endParaRPr lang="ru-RU" dirty="0"/>
          </a:p>
        </p:txBody>
      </p:sp>
      <p:sp>
        <p:nvSpPr>
          <p:cNvPr id="5" name="Объект 4"/>
          <p:cNvSpPr>
            <a:spLocks noGrp="1"/>
          </p:cNvSpPr>
          <p:nvPr>
            <p:ph sz="quarter" idx="1"/>
          </p:nvPr>
        </p:nvSpPr>
        <p:spPr>
          <a:xfrm>
            <a:off x="251520" y="1556792"/>
            <a:ext cx="8503920" cy="4572000"/>
          </a:xfrm>
        </p:spPr>
        <p:txBody>
          <a:bodyPr numCol="2">
            <a:normAutofit fontScale="85000" lnSpcReduction="10000"/>
          </a:bodyPr>
          <a:lstStyle/>
          <a:p>
            <a:pPr marL="0" indent="0">
              <a:buNone/>
            </a:pPr>
            <a:endParaRPr lang="ru-RU" dirty="0" smtClean="0"/>
          </a:p>
          <a:p>
            <a:pPr marL="0" indent="0">
              <a:buNone/>
            </a:pPr>
            <a:r>
              <a:rPr lang="ru-RU" dirty="0" smtClean="0"/>
              <a:t>Что в имени тебе моем?</a:t>
            </a:r>
          </a:p>
          <a:p>
            <a:pPr marL="0" indent="0">
              <a:buNone/>
            </a:pPr>
            <a:r>
              <a:rPr lang="ru-RU" dirty="0" smtClean="0"/>
              <a:t>Оно умрет, как шум печальный</a:t>
            </a:r>
          </a:p>
          <a:p>
            <a:pPr marL="0" indent="0">
              <a:buNone/>
            </a:pPr>
            <a:r>
              <a:rPr lang="ru-RU" dirty="0" smtClean="0"/>
              <a:t>Волны, плеснувшей в берег дальний,</a:t>
            </a:r>
          </a:p>
          <a:p>
            <a:pPr marL="0" indent="0">
              <a:buNone/>
            </a:pPr>
            <a:r>
              <a:rPr lang="ru-RU" dirty="0" smtClean="0"/>
              <a:t>Как звук ночной в лесу глухом.</a:t>
            </a:r>
          </a:p>
          <a:p>
            <a:pPr marL="0" indent="0">
              <a:buNone/>
            </a:pPr>
            <a:r>
              <a:rPr lang="ru-RU" dirty="0" smtClean="0"/>
              <a:t>Оно на памятном листке</a:t>
            </a:r>
          </a:p>
          <a:p>
            <a:pPr marL="0" indent="0">
              <a:buNone/>
            </a:pPr>
            <a:r>
              <a:rPr lang="ru-RU" dirty="0" smtClean="0"/>
              <a:t>Оставит мертвый след, подобный</a:t>
            </a:r>
          </a:p>
          <a:p>
            <a:pPr marL="0" indent="0">
              <a:buNone/>
            </a:pPr>
            <a:r>
              <a:rPr lang="ru-RU" dirty="0" smtClean="0"/>
              <a:t>Узору надписи надгробной</a:t>
            </a:r>
          </a:p>
          <a:p>
            <a:pPr marL="0" indent="0">
              <a:buNone/>
            </a:pPr>
            <a:r>
              <a:rPr lang="ru-RU" dirty="0" smtClean="0"/>
              <a:t>На непонятном языке.</a:t>
            </a:r>
          </a:p>
          <a:p>
            <a:pPr marL="0" indent="0">
              <a:buNone/>
            </a:pPr>
            <a:r>
              <a:rPr lang="ru-RU" dirty="0" smtClean="0"/>
              <a:t>Что в нем? Забытое давно</a:t>
            </a:r>
          </a:p>
          <a:p>
            <a:pPr marL="0" indent="0">
              <a:buNone/>
            </a:pPr>
            <a:r>
              <a:rPr lang="ru-RU" dirty="0" smtClean="0"/>
              <a:t>В волненьях новых и мятежных,</a:t>
            </a:r>
          </a:p>
          <a:p>
            <a:pPr marL="0" indent="0">
              <a:buNone/>
            </a:pPr>
            <a:r>
              <a:rPr lang="ru-RU" dirty="0" smtClean="0"/>
              <a:t>Твоей душе не даст оно</a:t>
            </a:r>
          </a:p>
          <a:p>
            <a:pPr marL="0" indent="0">
              <a:buNone/>
            </a:pPr>
            <a:r>
              <a:rPr lang="ru-RU" dirty="0" smtClean="0"/>
              <a:t>Воспоминаний чистых, нежных.</a:t>
            </a:r>
          </a:p>
          <a:p>
            <a:pPr marL="0" indent="0">
              <a:buNone/>
            </a:pPr>
            <a:r>
              <a:rPr lang="ru-RU" dirty="0" smtClean="0"/>
              <a:t>Но в день печали, в тишине,</a:t>
            </a:r>
          </a:p>
          <a:p>
            <a:pPr marL="0" indent="0">
              <a:buNone/>
            </a:pPr>
            <a:r>
              <a:rPr lang="ru-RU" dirty="0" smtClean="0"/>
              <a:t>Произнеси его тоскуя;</a:t>
            </a:r>
          </a:p>
          <a:p>
            <a:pPr marL="0" indent="0">
              <a:buNone/>
            </a:pPr>
            <a:r>
              <a:rPr lang="ru-RU" dirty="0" smtClean="0"/>
              <a:t>Скажи: есть память обо мне,</a:t>
            </a:r>
          </a:p>
          <a:p>
            <a:pPr marL="0" indent="0">
              <a:buNone/>
            </a:pPr>
            <a:r>
              <a:rPr lang="ru-RU" dirty="0" smtClean="0"/>
              <a:t>Есть в мире сердце, где живу я...</a:t>
            </a:r>
            <a:endParaRPr lang="ru-RU" dirty="0"/>
          </a:p>
        </p:txBody>
      </p:sp>
    </p:spTree>
    <p:extLst>
      <p:ext uri="{BB962C8B-B14F-4D97-AF65-F5344CB8AC3E}">
        <p14:creationId xmlns="" xmlns:p14="http://schemas.microsoft.com/office/powerpoint/2010/main" val="3164106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1256184"/>
          </a:xfrm>
        </p:spPr>
        <p:txBody>
          <a:bodyPr>
            <a:normAutofit/>
          </a:bodyPr>
          <a:lstStyle/>
          <a:p>
            <a:endParaRPr lang="ru-RU" dirty="0"/>
          </a:p>
        </p:txBody>
      </p:sp>
      <p:sp>
        <p:nvSpPr>
          <p:cNvPr id="7" name="Объект 6"/>
          <p:cNvSpPr>
            <a:spLocks noGrp="1"/>
          </p:cNvSpPr>
          <p:nvPr>
            <p:ph sz="quarter" idx="1"/>
          </p:nvPr>
        </p:nvSpPr>
        <p:spPr/>
        <p:txBody>
          <a:bodyPr/>
          <a:lstStyle/>
          <a:p>
            <a:r>
              <a:rPr lang="ru-RU" dirty="0"/>
              <a:t>Оказывается, не все ученики нашего класса знают </a:t>
            </a:r>
            <a:r>
              <a:rPr lang="ru-RU" dirty="0" smtClean="0"/>
              <a:t>значение своих </a:t>
            </a:r>
            <a:r>
              <a:rPr lang="ru-RU" dirty="0"/>
              <a:t>имён. Мы провели анкетирование </a:t>
            </a:r>
            <a:r>
              <a:rPr lang="ru-RU" dirty="0" smtClean="0"/>
              <a:t>чтобы </a:t>
            </a:r>
            <a:r>
              <a:rPr lang="ru-RU" dirty="0"/>
              <a:t>выяснить это.</a:t>
            </a:r>
          </a:p>
        </p:txBody>
      </p:sp>
    </p:spTree>
    <p:extLst>
      <p:ext uri="{BB962C8B-B14F-4D97-AF65-F5344CB8AC3E}">
        <p14:creationId xmlns="" xmlns:p14="http://schemas.microsoft.com/office/powerpoint/2010/main" val="2777760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sz="quarter" idx="1"/>
            <p:extLst>
              <p:ext uri="{D42A27DB-BD31-4B8C-83A1-F6EECF244321}">
                <p14:modId xmlns="" xmlns:p14="http://schemas.microsoft.com/office/powerpoint/2010/main" val="2160879017"/>
              </p:ext>
            </p:extLst>
          </p:nvPr>
        </p:nvGraphicFramePr>
        <p:xfrm>
          <a:off x="35496" y="188640"/>
          <a:ext cx="9108504" cy="6319520"/>
        </p:xfrm>
        <a:graphic>
          <a:graphicData uri="http://schemas.openxmlformats.org/drawingml/2006/table">
            <a:tbl>
              <a:tblPr firstRow="1" bandRow="1">
                <a:tableStyleId>{5C22544A-7EE6-4342-B048-85BDC9FD1C3A}</a:tableStyleId>
              </a:tblPr>
              <a:tblGrid>
                <a:gridCol w="2277126"/>
                <a:gridCol w="2277126"/>
                <a:gridCol w="2309828"/>
                <a:gridCol w="2244424"/>
              </a:tblGrid>
              <a:tr h="370840">
                <a:tc>
                  <a:txBody>
                    <a:bodyPr/>
                    <a:lstStyle/>
                    <a:p>
                      <a:r>
                        <a:rPr lang="ru-RU" dirty="0" smtClean="0"/>
                        <a:t>Имя ученика</a:t>
                      </a:r>
                      <a:endParaRPr lang="ru-RU" dirty="0"/>
                    </a:p>
                  </a:txBody>
                  <a:tcPr/>
                </a:tc>
                <a:tc>
                  <a:txBody>
                    <a:bodyPr/>
                    <a:lstStyle/>
                    <a:p>
                      <a:r>
                        <a:rPr lang="ru-RU" dirty="0" smtClean="0"/>
                        <a:t>Знаешь ли ты значение своего имени?</a:t>
                      </a:r>
                      <a:endParaRPr lang="ru-RU" dirty="0"/>
                    </a:p>
                  </a:txBody>
                  <a:tcPr/>
                </a:tc>
                <a:tc>
                  <a:txBody>
                    <a:bodyPr/>
                    <a:lstStyle/>
                    <a:p>
                      <a:r>
                        <a:rPr lang="ru-RU" dirty="0" smtClean="0"/>
                        <a:t>Какие производные имена есть</a:t>
                      </a:r>
                      <a:r>
                        <a:rPr lang="ru-RU" baseline="0" dirty="0" smtClean="0"/>
                        <a:t> от твоего имени?</a:t>
                      </a:r>
                      <a:endParaRPr lang="ru-RU" dirty="0"/>
                    </a:p>
                  </a:txBody>
                  <a:tcPr/>
                </a:tc>
                <a:tc>
                  <a:txBody>
                    <a:bodyPr/>
                    <a:lstStyle/>
                    <a:p>
                      <a:r>
                        <a:rPr lang="ru-RU" dirty="0" smtClean="0"/>
                        <a:t>Почему родители дали тебе это имя?</a:t>
                      </a:r>
                      <a:endParaRPr lang="ru-RU" dirty="0"/>
                    </a:p>
                  </a:txBody>
                  <a:tcPr/>
                </a:tc>
              </a:tr>
              <a:tr h="323448">
                <a:tc>
                  <a:txBody>
                    <a:bodyPr/>
                    <a:lstStyle/>
                    <a:p>
                      <a:r>
                        <a:rPr lang="ru-RU" dirty="0" smtClean="0"/>
                        <a:t>Екатерина</a:t>
                      </a:r>
                      <a:endParaRPr lang="ru-RU" dirty="0"/>
                    </a:p>
                  </a:txBody>
                  <a:tcPr/>
                </a:tc>
                <a:tc>
                  <a:txBody>
                    <a:bodyPr/>
                    <a:lstStyle/>
                    <a:p>
                      <a:r>
                        <a:rPr lang="ru-RU" dirty="0" smtClean="0"/>
                        <a:t>Чистая, непорочная.</a:t>
                      </a:r>
                      <a:endParaRPr lang="ru-RU" dirty="0"/>
                    </a:p>
                  </a:txBody>
                  <a:tcPr/>
                </a:tc>
                <a:tc>
                  <a:txBody>
                    <a:bodyPr/>
                    <a:lstStyle/>
                    <a:p>
                      <a:r>
                        <a:rPr lang="ru-RU" dirty="0" smtClean="0"/>
                        <a:t>Кетрин, Катька, Катюша, Катюха.</a:t>
                      </a:r>
                      <a:endParaRPr lang="ru-RU" dirty="0"/>
                    </a:p>
                  </a:txBody>
                  <a:tcPr/>
                </a:tc>
                <a:tc>
                  <a:txBody>
                    <a:bodyPr/>
                    <a:lstStyle/>
                    <a:p>
                      <a:r>
                        <a:rPr lang="ru-RU" dirty="0" smtClean="0"/>
                        <a:t>Потому что папа решил меня так назвать.</a:t>
                      </a:r>
                      <a:endParaRPr lang="ru-RU" dirty="0"/>
                    </a:p>
                  </a:txBody>
                  <a:tcPr/>
                </a:tc>
              </a:tr>
              <a:tr h="370840">
                <a:tc>
                  <a:txBody>
                    <a:bodyPr/>
                    <a:lstStyle/>
                    <a:p>
                      <a:r>
                        <a:rPr lang="ru-RU" dirty="0" smtClean="0"/>
                        <a:t>Игорь</a:t>
                      </a:r>
                      <a:endParaRPr lang="ru-RU" dirty="0"/>
                    </a:p>
                  </a:txBody>
                  <a:tcPr/>
                </a:tc>
                <a:tc>
                  <a:txBody>
                    <a:bodyPr/>
                    <a:lstStyle/>
                    <a:p>
                      <a:r>
                        <a:rPr lang="ru-RU" dirty="0" smtClean="0"/>
                        <a:t>нет</a:t>
                      </a:r>
                      <a:endParaRPr lang="ru-RU" dirty="0"/>
                    </a:p>
                  </a:txBody>
                  <a:tcPr/>
                </a:tc>
                <a:tc>
                  <a:txBody>
                    <a:bodyPr/>
                    <a:lstStyle/>
                    <a:p>
                      <a:r>
                        <a:rPr lang="ru-RU" dirty="0" smtClean="0"/>
                        <a:t>Игорёк,</a:t>
                      </a:r>
                      <a:r>
                        <a:rPr lang="ru-RU" baseline="0" dirty="0" smtClean="0"/>
                        <a:t> Игрик.</a:t>
                      </a:r>
                      <a:endParaRPr lang="ru-RU" dirty="0"/>
                    </a:p>
                  </a:txBody>
                  <a:tcPr/>
                </a:tc>
                <a:tc>
                  <a:txBody>
                    <a:bodyPr/>
                    <a:lstStyle/>
                    <a:p>
                      <a:r>
                        <a:rPr lang="ru-RU" dirty="0" smtClean="0"/>
                        <a:t>Захотели.</a:t>
                      </a:r>
                      <a:endParaRPr lang="ru-RU" dirty="0"/>
                    </a:p>
                  </a:txBody>
                  <a:tcPr/>
                </a:tc>
              </a:tr>
              <a:tr h="370840">
                <a:tc>
                  <a:txBody>
                    <a:bodyPr/>
                    <a:lstStyle/>
                    <a:p>
                      <a:r>
                        <a:rPr lang="ru-RU" dirty="0" smtClean="0"/>
                        <a:t>Алина</a:t>
                      </a:r>
                      <a:endParaRPr lang="ru-RU" dirty="0"/>
                    </a:p>
                  </a:txBody>
                  <a:tcPr/>
                </a:tc>
                <a:tc>
                  <a:txBody>
                    <a:bodyPr/>
                    <a:lstStyle/>
                    <a:p>
                      <a:r>
                        <a:rPr lang="ru-RU" dirty="0" smtClean="0"/>
                        <a:t>Упрямая,</a:t>
                      </a:r>
                      <a:r>
                        <a:rPr lang="ru-RU" baseline="0" dirty="0" smtClean="0"/>
                        <a:t> неуверенная в себе.</a:t>
                      </a:r>
                      <a:endParaRPr lang="ru-RU" dirty="0"/>
                    </a:p>
                  </a:txBody>
                  <a:tcPr/>
                </a:tc>
                <a:tc>
                  <a:txBody>
                    <a:bodyPr/>
                    <a:lstStyle/>
                    <a:p>
                      <a:r>
                        <a:rPr lang="ru-RU" dirty="0" smtClean="0"/>
                        <a:t>Алинка,  Алиночка.</a:t>
                      </a:r>
                      <a:endParaRPr lang="ru-RU" dirty="0"/>
                    </a:p>
                  </a:txBody>
                  <a:tcPr/>
                </a:tc>
                <a:tc>
                  <a:txBody>
                    <a:bodyPr/>
                    <a:lstStyle/>
                    <a:p>
                      <a:r>
                        <a:rPr lang="ru-RU" dirty="0" smtClean="0"/>
                        <a:t>У мамы была подруга Алина.</a:t>
                      </a:r>
                      <a:endParaRPr lang="ru-RU" dirty="0"/>
                    </a:p>
                  </a:txBody>
                  <a:tcPr/>
                </a:tc>
              </a:tr>
              <a:tr h="572080">
                <a:tc>
                  <a:txBody>
                    <a:bodyPr/>
                    <a:lstStyle/>
                    <a:p>
                      <a:r>
                        <a:rPr lang="ru-RU" dirty="0" smtClean="0"/>
                        <a:t>Ирина</a:t>
                      </a:r>
                      <a:endParaRPr lang="ru-RU" dirty="0"/>
                    </a:p>
                  </a:txBody>
                  <a:tcPr/>
                </a:tc>
                <a:tc>
                  <a:txBody>
                    <a:bodyPr/>
                    <a:lstStyle/>
                    <a:p>
                      <a:r>
                        <a:rPr lang="ru-RU" dirty="0" smtClean="0"/>
                        <a:t>Мир,</a:t>
                      </a:r>
                      <a:r>
                        <a:rPr lang="ru-RU" baseline="0" dirty="0" smtClean="0"/>
                        <a:t> покой.</a:t>
                      </a:r>
                      <a:endParaRPr lang="ru-RU" dirty="0"/>
                    </a:p>
                  </a:txBody>
                  <a:tcPr/>
                </a:tc>
                <a:tc>
                  <a:txBody>
                    <a:bodyPr/>
                    <a:lstStyle/>
                    <a:p>
                      <a:r>
                        <a:rPr lang="ru-RU" dirty="0" smtClean="0"/>
                        <a:t>Иришка,</a:t>
                      </a:r>
                      <a:r>
                        <a:rPr lang="ru-RU" baseline="0" dirty="0" smtClean="0"/>
                        <a:t> Ирка, Ирен.</a:t>
                      </a:r>
                      <a:endParaRPr lang="ru-RU" dirty="0"/>
                    </a:p>
                  </a:txBody>
                  <a:tcPr/>
                </a:tc>
                <a:tc>
                  <a:txBody>
                    <a:bodyPr/>
                    <a:lstStyle/>
                    <a:p>
                      <a:r>
                        <a:rPr lang="ru-RU" dirty="0" smtClean="0"/>
                        <a:t>Мою бабушку зовут</a:t>
                      </a:r>
                      <a:r>
                        <a:rPr lang="ru-RU" baseline="0" dirty="0" smtClean="0"/>
                        <a:t> Ирина.</a:t>
                      </a:r>
                      <a:endParaRPr lang="ru-RU" dirty="0"/>
                    </a:p>
                  </a:txBody>
                  <a:tcPr/>
                </a:tc>
              </a:tr>
              <a:tr h="370840">
                <a:tc>
                  <a:txBody>
                    <a:bodyPr/>
                    <a:lstStyle/>
                    <a:p>
                      <a:r>
                        <a:rPr lang="ru-RU" dirty="0" smtClean="0"/>
                        <a:t>Эльвира</a:t>
                      </a:r>
                      <a:endParaRPr lang="ru-RU" dirty="0"/>
                    </a:p>
                  </a:txBody>
                  <a:tcPr/>
                </a:tc>
                <a:tc>
                  <a:txBody>
                    <a:bodyPr/>
                    <a:lstStyle/>
                    <a:p>
                      <a:r>
                        <a:rPr lang="ru-RU" dirty="0" smtClean="0"/>
                        <a:t>Королева эльфов.</a:t>
                      </a:r>
                      <a:endParaRPr lang="ru-RU" dirty="0"/>
                    </a:p>
                  </a:txBody>
                  <a:tcPr/>
                </a:tc>
                <a:tc>
                  <a:txBody>
                    <a:bodyPr/>
                    <a:lstStyle/>
                    <a:p>
                      <a:r>
                        <a:rPr lang="ru-RU" dirty="0" smtClean="0"/>
                        <a:t>Эля, Элька.</a:t>
                      </a:r>
                      <a:endParaRPr lang="ru-RU" dirty="0"/>
                    </a:p>
                  </a:txBody>
                  <a:tcPr/>
                </a:tc>
                <a:tc>
                  <a:txBody>
                    <a:bodyPr/>
                    <a:lstStyle/>
                    <a:p>
                      <a:r>
                        <a:rPr lang="ru-RU" dirty="0" smtClean="0"/>
                        <a:t>Маме</a:t>
                      </a:r>
                      <a:r>
                        <a:rPr lang="ru-RU" baseline="0" dirty="0" smtClean="0"/>
                        <a:t> Ангел сказал.</a:t>
                      </a:r>
                      <a:endParaRPr lang="ru-RU" dirty="0"/>
                    </a:p>
                  </a:txBody>
                  <a:tcPr/>
                </a:tc>
              </a:tr>
              <a:tr h="370840">
                <a:tc>
                  <a:txBody>
                    <a:bodyPr/>
                    <a:lstStyle/>
                    <a:p>
                      <a:r>
                        <a:rPr lang="ru-RU" dirty="0" smtClean="0"/>
                        <a:t>Владислав</a:t>
                      </a:r>
                    </a:p>
                  </a:txBody>
                  <a:tcPr/>
                </a:tc>
                <a:tc>
                  <a:txBody>
                    <a:bodyPr/>
                    <a:lstStyle/>
                    <a:p>
                      <a:r>
                        <a:rPr lang="ru-RU" dirty="0" smtClean="0"/>
                        <a:t>Владеть славой.</a:t>
                      </a:r>
                      <a:endParaRPr lang="ru-RU" dirty="0"/>
                    </a:p>
                  </a:txBody>
                  <a:tcPr/>
                </a:tc>
                <a:tc>
                  <a:txBody>
                    <a:bodyPr/>
                    <a:lstStyle/>
                    <a:p>
                      <a:r>
                        <a:rPr lang="ru-RU" dirty="0" smtClean="0"/>
                        <a:t>Влад, Владик</a:t>
                      </a:r>
                      <a:endParaRPr lang="ru-RU" dirty="0"/>
                    </a:p>
                  </a:txBody>
                  <a:tcPr/>
                </a:tc>
                <a:tc>
                  <a:txBody>
                    <a:bodyPr/>
                    <a:lstStyle/>
                    <a:p>
                      <a:r>
                        <a:rPr lang="ru-RU" dirty="0" smtClean="0"/>
                        <a:t>Захотели.</a:t>
                      </a:r>
                      <a:endParaRPr lang="ru-RU" dirty="0"/>
                    </a:p>
                  </a:txBody>
                  <a:tcPr/>
                </a:tc>
              </a:tr>
              <a:tr h="370840">
                <a:tc>
                  <a:txBody>
                    <a:bodyPr/>
                    <a:lstStyle/>
                    <a:p>
                      <a:r>
                        <a:rPr lang="ru-RU" dirty="0" smtClean="0"/>
                        <a:t>Ольга</a:t>
                      </a:r>
                      <a:endParaRPr lang="ru-RU" dirty="0"/>
                    </a:p>
                  </a:txBody>
                  <a:tcPr/>
                </a:tc>
                <a:tc>
                  <a:txBody>
                    <a:bodyPr/>
                    <a:lstStyle/>
                    <a:p>
                      <a:r>
                        <a:rPr lang="ru-RU" dirty="0" smtClean="0"/>
                        <a:t>нет</a:t>
                      </a:r>
                      <a:endParaRPr lang="ru-RU" dirty="0"/>
                    </a:p>
                  </a:txBody>
                  <a:tcPr/>
                </a:tc>
                <a:tc>
                  <a:txBody>
                    <a:bodyPr/>
                    <a:lstStyle/>
                    <a:p>
                      <a:r>
                        <a:rPr lang="ru-RU" dirty="0" smtClean="0"/>
                        <a:t>Олечка, Лёля,</a:t>
                      </a:r>
                      <a:r>
                        <a:rPr lang="ru-RU" baseline="0" dirty="0" smtClean="0"/>
                        <a:t> Лека.</a:t>
                      </a:r>
                      <a:endParaRPr lang="ru-RU" dirty="0"/>
                    </a:p>
                  </a:txBody>
                  <a:tcPr/>
                </a:tc>
                <a:tc>
                  <a:txBody>
                    <a:bodyPr/>
                    <a:lstStyle/>
                    <a:p>
                      <a:r>
                        <a:rPr lang="ru-RU" dirty="0" smtClean="0"/>
                        <a:t>Им понравилось это имя</a:t>
                      </a:r>
                      <a:endParaRPr lang="ru-RU" dirty="0"/>
                    </a:p>
                  </a:txBody>
                  <a:tcPr/>
                </a:tc>
              </a:tr>
              <a:tr h="370840">
                <a:tc>
                  <a:txBody>
                    <a:bodyPr/>
                    <a:lstStyle/>
                    <a:p>
                      <a:r>
                        <a:rPr lang="ru-RU" dirty="0" smtClean="0"/>
                        <a:t>Георгий</a:t>
                      </a:r>
                      <a:endParaRPr lang="ru-RU" dirty="0"/>
                    </a:p>
                  </a:txBody>
                  <a:tcPr/>
                </a:tc>
                <a:tc>
                  <a:txBody>
                    <a:bodyPr/>
                    <a:lstStyle/>
                    <a:p>
                      <a:r>
                        <a:rPr lang="ru-RU" dirty="0" smtClean="0"/>
                        <a:t>нет</a:t>
                      </a:r>
                      <a:endParaRPr lang="ru-RU" dirty="0"/>
                    </a:p>
                  </a:txBody>
                  <a:tcPr/>
                </a:tc>
                <a:tc>
                  <a:txBody>
                    <a:bodyPr/>
                    <a:lstStyle/>
                    <a:p>
                      <a:r>
                        <a:rPr lang="ru-RU" dirty="0" smtClean="0"/>
                        <a:t>Жора,</a:t>
                      </a:r>
                      <a:r>
                        <a:rPr lang="ru-RU" baseline="0" dirty="0" smtClean="0"/>
                        <a:t> Жорик</a:t>
                      </a:r>
                      <a:endParaRPr lang="ru-RU" dirty="0"/>
                    </a:p>
                  </a:txBody>
                  <a:tcPr/>
                </a:tc>
                <a:tc>
                  <a:txBody>
                    <a:bodyPr/>
                    <a:lstStyle/>
                    <a:p>
                      <a:r>
                        <a:rPr lang="ru-RU" dirty="0" smtClean="0"/>
                        <a:t>Прадеда звали Жора</a:t>
                      </a:r>
                      <a:r>
                        <a:rPr lang="ru-RU" baseline="0" dirty="0" smtClean="0"/>
                        <a:t>.</a:t>
                      </a:r>
                      <a:endParaRPr lang="ru-RU" dirty="0"/>
                    </a:p>
                  </a:txBody>
                  <a:tcPr/>
                </a:tc>
              </a:tr>
            </a:tbl>
          </a:graphicData>
        </a:graphic>
      </p:graphicFrame>
    </p:spTree>
    <p:extLst>
      <p:ext uri="{BB962C8B-B14F-4D97-AF65-F5344CB8AC3E}">
        <p14:creationId xmlns="" xmlns:p14="http://schemas.microsoft.com/office/powerpoint/2010/main" val="12073821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sz="quarter" idx="1"/>
            <p:extLst>
              <p:ext uri="{D42A27DB-BD31-4B8C-83A1-F6EECF244321}">
                <p14:modId xmlns="" xmlns:p14="http://schemas.microsoft.com/office/powerpoint/2010/main" val="1661043663"/>
              </p:ext>
            </p:extLst>
          </p:nvPr>
        </p:nvGraphicFramePr>
        <p:xfrm>
          <a:off x="251519" y="188638"/>
          <a:ext cx="8784976" cy="6429161"/>
        </p:xfrm>
        <a:graphic>
          <a:graphicData uri="http://schemas.openxmlformats.org/drawingml/2006/table">
            <a:tbl>
              <a:tblPr firstRow="1" bandRow="1">
                <a:tableStyleId>{5C22544A-7EE6-4342-B048-85BDC9FD1C3A}</a:tableStyleId>
              </a:tblPr>
              <a:tblGrid>
                <a:gridCol w="2196244"/>
                <a:gridCol w="2196244"/>
                <a:gridCol w="2196244"/>
                <a:gridCol w="2196244"/>
              </a:tblGrid>
              <a:tr h="1171957">
                <a:tc>
                  <a:txBody>
                    <a:bodyPr/>
                    <a:lstStyle/>
                    <a:p>
                      <a:r>
                        <a:rPr lang="ru-RU" dirty="0" smtClean="0"/>
                        <a:t>Имя ученика</a:t>
                      </a:r>
                      <a:endParaRPr lang="ru-RU" dirty="0"/>
                    </a:p>
                  </a:txBody>
                  <a:tcPr/>
                </a:tc>
                <a:tc>
                  <a:txBody>
                    <a:bodyPr/>
                    <a:lstStyle/>
                    <a:p>
                      <a:r>
                        <a:rPr lang="ru-RU" dirty="0" smtClean="0"/>
                        <a:t>Знаешь ли ты значение своего</a:t>
                      </a:r>
                      <a:r>
                        <a:rPr lang="ru-RU" baseline="0" dirty="0" smtClean="0"/>
                        <a:t> имени?</a:t>
                      </a:r>
                      <a:endParaRPr lang="ru-RU" dirty="0"/>
                    </a:p>
                  </a:txBody>
                  <a:tcPr/>
                </a:tc>
                <a:tc>
                  <a:txBody>
                    <a:bodyPr/>
                    <a:lstStyle/>
                    <a:p>
                      <a:r>
                        <a:rPr lang="ru-RU" dirty="0" smtClean="0"/>
                        <a:t>Какие производные</a:t>
                      </a:r>
                      <a:r>
                        <a:rPr lang="ru-RU" baseline="0" dirty="0" smtClean="0"/>
                        <a:t> имена есть от твоего имени?</a:t>
                      </a:r>
                      <a:endParaRPr lang="ru-RU" dirty="0"/>
                    </a:p>
                  </a:txBody>
                  <a:tcPr/>
                </a:tc>
                <a:tc>
                  <a:txBody>
                    <a:bodyPr/>
                    <a:lstStyle/>
                    <a:p>
                      <a:r>
                        <a:rPr lang="ru-RU" dirty="0" smtClean="0"/>
                        <a:t>Почему</a:t>
                      </a:r>
                      <a:r>
                        <a:rPr lang="ru-RU" baseline="0" dirty="0" smtClean="0"/>
                        <a:t> родители так назвали тебя?</a:t>
                      </a:r>
                      <a:endParaRPr lang="ru-RU" dirty="0"/>
                    </a:p>
                  </a:txBody>
                  <a:tcPr/>
                </a:tc>
              </a:tr>
              <a:tr h="875422">
                <a:tc>
                  <a:txBody>
                    <a:bodyPr/>
                    <a:lstStyle/>
                    <a:p>
                      <a:r>
                        <a:rPr lang="ru-RU" dirty="0" smtClean="0"/>
                        <a:t>Владислав</a:t>
                      </a:r>
                      <a:endParaRPr lang="ru-RU" dirty="0"/>
                    </a:p>
                  </a:txBody>
                  <a:tcPr/>
                </a:tc>
                <a:tc>
                  <a:txBody>
                    <a:bodyPr/>
                    <a:lstStyle/>
                    <a:p>
                      <a:r>
                        <a:rPr lang="ru-RU" dirty="0" smtClean="0"/>
                        <a:t>нет</a:t>
                      </a:r>
                      <a:endParaRPr lang="ru-RU" dirty="0"/>
                    </a:p>
                  </a:txBody>
                  <a:tcPr/>
                </a:tc>
                <a:tc>
                  <a:txBody>
                    <a:bodyPr/>
                    <a:lstStyle/>
                    <a:p>
                      <a:r>
                        <a:rPr lang="ru-RU" dirty="0" smtClean="0"/>
                        <a:t>Вадим, Вадик.</a:t>
                      </a:r>
                      <a:endParaRPr lang="ru-RU" dirty="0"/>
                    </a:p>
                  </a:txBody>
                  <a:tcPr/>
                </a:tc>
                <a:tc>
                  <a:txBody>
                    <a:bodyPr/>
                    <a:lstStyle/>
                    <a:p>
                      <a:r>
                        <a:rPr lang="ru-RU" dirty="0" smtClean="0"/>
                        <a:t>Родители</a:t>
                      </a:r>
                      <a:r>
                        <a:rPr lang="ru-RU" baseline="0" dirty="0" smtClean="0"/>
                        <a:t> знали многих детей с таким именем.</a:t>
                      </a:r>
                      <a:endParaRPr lang="ru-RU" dirty="0"/>
                    </a:p>
                  </a:txBody>
                  <a:tcPr/>
                </a:tc>
              </a:tr>
              <a:tr h="633186">
                <a:tc>
                  <a:txBody>
                    <a:bodyPr/>
                    <a:lstStyle/>
                    <a:p>
                      <a:r>
                        <a:rPr lang="ru-RU" dirty="0" smtClean="0"/>
                        <a:t>Данил</a:t>
                      </a:r>
                      <a:endParaRPr lang="ru-RU" dirty="0"/>
                    </a:p>
                  </a:txBody>
                  <a:tcPr/>
                </a:tc>
                <a:tc>
                  <a:txBody>
                    <a:bodyPr/>
                    <a:lstStyle/>
                    <a:p>
                      <a:r>
                        <a:rPr lang="ru-RU" dirty="0" smtClean="0"/>
                        <a:t>нет</a:t>
                      </a:r>
                      <a:endParaRPr lang="ru-RU" dirty="0"/>
                    </a:p>
                  </a:txBody>
                  <a:tcPr/>
                </a:tc>
                <a:tc>
                  <a:txBody>
                    <a:bodyPr/>
                    <a:lstStyle/>
                    <a:p>
                      <a:r>
                        <a:rPr lang="ru-RU" dirty="0" smtClean="0"/>
                        <a:t>Данила, Даня.</a:t>
                      </a:r>
                      <a:endParaRPr lang="ru-RU" dirty="0"/>
                    </a:p>
                  </a:txBody>
                  <a:tcPr/>
                </a:tc>
                <a:tc>
                  <a:txBody>
                    <a:bodyPr/>
                    <a:lstStyle/>
                    <a:p>
                      <a:r>
                        <a:rPr lang="ru-RU" dirty="0" smtClean="0"/>
                        <a:t>Сочеталось</a:t>
                      </a:r>
                      <a:r>
                        <a:rPr lang="ru-RU" baseline="0" dirty="0" smtClean="0"/>
                        <a:t> с отчеством и фамилией.</a:t>
                      </a:r>
                      <a:endParaRPr lang="ru-RU" dirty="0"/>
                    </a:p>
                  </a:txBody>
                  <a:tcPr/>
                </a:tc>
              </a:tr>
              <a:tr h="875422">
                <a:tc>
                  <a:txBody>
                    <a:bodyPr/>
                    <a:lstStyle/>
                    <a:p>
                      <a:r>
                        <a:rPr lang="ru-RU" dirty="0" smtClean="0"/>
                        <a:t>Мария</a:t>
                      </a:r>
                      <a:endParaRPr lang="ru-RU" dirty="0"/>
                    </a:p>
                  </a:txBody>
                  <a:tcPr/>
                </a:tc>
                <a:tc>
                  <a:txBody>
                    <a:bodyPr/>
                    <a:lstStyle/>
                    <a:p>
                      <a:r>
                        <a:rPr lang="ru-RU" dirty="0" smtClean="0"/>
                        <a:t>Горькая, желанная.</a:t>
                      </a:r>
                      <a:endParaRPr lang="ru-RU" dirty="0"/>
                    </a:p>
                  </a:txBody>
                  <a:tcPr/>
                </a:tc>
                <a:tc>
                  <a:txBody>
                    <a:bodyPr/>
                    <a:lstStyle/>
                    <a:p>
                      <a:r>
                        <a:rPr lang="ru-RU" dirty="0" smtClean="0"/>
                        <a:t>Маруся, Марья.</a:t>
                      </a:r>
                      <a:endParaRPr lang="ru-RU" dirty="0"/>
                    </a:p>
                  </a:txBody>
                  <a:tcPr/>
                </a:tc>
                <a:tc>
                  <a:txBody>
                    <a:bodyPr/>
                    <a:lstStyle/>
                    <a:p>
                      <a:r>
                        <a:rPr lang="ru-RU" dirty="0" smtClean="0"/>
                        <a:t>Мама любила сериал</a:t>
                      </a:r>
                    </a:p>
                    <a:p>
                      <a:r>
                        <a:rPr lang="ru-RU" dirty="0" err="1" smtClean="0"/>
                        <a:t>Саша+Маша</a:t>
                      </a:r>
                      <a:r>
                        <a:rPr lang="ru-RU" dirty="0" smtClean="0"/>
                        <a:t>.</a:t>
                      </a:r>
                      <a:endParaRPr lang="ru-RU" dirty="0"/>
                    </a:p>
                  </a:txBody>
                  <a:tcPr/>
                </a:tc>
              </a:tr>
              <a:tr h="388562">
                <a:tc>
                  <a:txBody>
                    <a:bodyPr/>
                    <a:lstStyle/>
                    <a:p>
                      <a:r>
                        <a:rPr lang="ru-RU" dirty="0" smtClean="0"/>
                        <a:t>Дарья </a:t>
                      </a:r>
                    </a:p>
                  </a:txBody>
                  <a:tcPr/>
                </a:tc>
                <a:tc>
                  <a:txBody>
                    <a:bodyPr/>
                    <a:lstStyle/>
                    <a:p>
                      <a:r>
                        <a:rPr lang="ru-RU" dirty="0" smtClean="0"/>
                        <a:t>Подарок</a:t>
                      </a:r>
                      <a:r>
                        <a:rPr lang="ru-RU" baseline="0" dirty="0" smtClean="0"/>
                        <a:t> Бога</a:t>
                      </a:r>
                      <a:endParaRPr lang="ru-RU" dirty="0"/>
                    </a:p>
                  </a:txBody>
                  <a:tcPr/>
                </a:tc>
                <a:tc>
                  <a:txBody>
                    <a:bodyPr/>
                    <a:lstStyle/>
                    <a:p>
                      <a:r>
                        <a:rPr lang="ru-RU" dirty="0" smtClean="0"/>
                        <a:t>Даша,</a:t>
                      </a:r>
                      <a:r>
                        <a:rPr lang="ru-RU" baseline="0" dirty="0" smtClean="0"/>
                        <a:t> Дарина.</a:t>
                      </a:r>
                      <a:endParaRPr lang="ru-RU" dirty="0"/>
                    </a:p>
                  </a:txBody>
                  <a:tcPr/>
                </a:tc>
                <a:tc>
                  <a:txBody>
                    <a:bodyPr/>
                    <a:lstStyle/>
                    <a:p>
                      <a:r>
                        <a:rPr lang="ru-RU" dirty="0" smtClean="0"/>
                        <a:t>Захотели.</a:t>
                      </a:r>
                      <a:endParaRPr lang="ru-RU" dirty="0"/>
                    </a:p>
                  </a:txBody>
                  <a:tcPr/>
                </a:tc>
              </a:tr>
              <a:tr h="398093">
                <a:tc>
                  <a:txBody>
                    <a:bodyPr/>
                    <a:lstStyle/>
                    <a:p>
                      <a:r>
                        <a:rPr lang="ru-RU" dirty="0" smtClean="0"/>
                        <a:t>Эдуард</a:t>
                      </a:r>
                      <a:endParaRPr lang="ru-RU" dirty="0"/>
                    </a:p>
                  </a:txBody>
                  <a:tcPr/>
                </a:tc>
                <a:tc>
                  <a:txBody>
                    <a:bodyPr/>
                    <a:lstStyle/>
                    <a:p>
                      <a:r>
                        <a:rPr lang="ru-RU" dirty="0" smtClean="0"/>
                        <a:t>нет</a:t>
                      </a:r>
                      <a:endParaRPr lang="ru-RU" dirty="0"/>
                    </a:p>
                  </a:txBody>
                  <a:tcPr/>
                </a:tc>
                <a:tc>
                  <a:txBody>
                    <a:bodyPr/>
                    <a:lstStyle/>
                    <a:p>
                      <a:r>
                        <a:rPr lang="ru-RU" dirty="0" smtClean="0"/>
                        <a:t>Эдо.</a:t>
                      </a:r>
                      <a:endParaRPr lang="ru-RU" dirty="0"/>
                    </a:p>
                  </a:txBody>
                  <a:tcPr/>
                </a:tc>
                <a:tc>
                  <a:txBody>
                    <a:bodyPr/>
                    <a:lstStyle/>
                    <a:p>
                      <a:r>
                        <a:rPr lang="ru-RU" dirty="0" smtClean="0"/>
                        <a:t>-----------------------</a:t>
                      </a:r>
                      <a:endParaRPr lang="ru-RU" dirty="0"/>
                    </a:p>
                  </a:txBody>
                  <a:tcPr/>
                </a:tc>
              </a:tr>
              <a:tr h="754035">
                <a:tc>
                  <a:txBody>
                    <a:bodyPr/>
                    <a:lstStyle/>
                    <a:p>
                      <a:r>
                        <a:rPr lang="ru-RU" dirty="0" smtClean="0"/>
                        <a:t>Дарья</a:t>
                      </a:r>
                      <a:endParaRPr lang="ru-RU" dirty="0"/>
                    </a:p>
                  </a:txBody>
                  <a:tcPr/>
                </a:tc>
                <a:tc>
                  <a:txBody>
                    <a:bodyPr/>
                    <a:lstStyle/>
                    <a:p>
                      <a:r>
                        <a:rPr lang="ru-RU" dirty="0" smtClean="0"/>
                        <a:t>Подарок Бога</a:t>
                      </a:r>
                      <a:endParaRPr lang="ru-RU" dirty="0"/>
                    </a:p>
                  </a:txBody>
                  <a:tcPr/>
                </a:tc>
                <a:tc>
                  <a:txBody>
                    <a:bodyPr/>
                    <a:lstStyle/>
                    <a:p>
                      <a:r>
                        <a:rPr lang="ru-RU" dirty="0" smtClean="0"/>
                        <a:t>Дашуля, Дашуня.</a:t>
                      </a:r>
                      <a:endParaRPr lang="ru-RU" dirty="0"/>
                    </a:p>
                  </a:txBody>
                  <a:tcPr/>
                </a:tc>
                <a:tc>
                  <a:txBody>
                    <a:bodyPr/>
                    <a:lstStyle/>
                    <a:p>
                      <a:r>
                        <a:rPr lang="ru-RU" dirty="0" smtClean="0"/>
                        <a:t>Им очень нравилось</a:t>
                      </a:r>
                      <a:r>
                        <a:rPr lang="ru-RU" baseline="0" dirty="0" smtClean="0"/>
                        <a:t> это имя.</a:t>
                      </a:r>
                      <a:endParaRPr lang="ru-RU" dirty="0"/>
                    </a:p>
                  </a:txBody>
                  <a:tcPr/>
                </a:tc>
              </a:tr>
              <a:tr h="398093">
                <a:tc>
                  <a:txBody>
                    <a:bodyPr/>
                    <a:lstStyle/>
                    <a:p>
                      <a:r>
                        <a:rPr lang="ru-RU" dirty="0" smtClean="0"/>
                        <a:t>Игорь</a:t>
                      </a:r>
                      <a:endParaRPr lang="ru-RU" dirty="0"/>
                    </a:p>
                  </a:txBody>
                  <a:tcPr/>
                </a:tc>
                <a:tc>
                  <a:txBody>
                    <a:bodyPr/>
                    <a:lstStyle/>
                    <a:p>
                      <a:r>
                        <a:rPr lang="ru-RU" dirty="0" smtClean="0"/>
                        <a:t>нет</a:t>
                      </a:r>
                      <a:endParaRPr lang="ru-RU" dirty="0"/>
                    </a:p>
                  </a:txBody>
                  <a:tcPr/>
                </a:tc>
                <a:tc>
                  <a:txBody>
                    <a:bodyPr/>
                    <a:lstStyle/>
                    <a:p>
                      <a:r>
                        <a:rPr lang="ru-RU" dirty="0" smtClean="0"/>
                        <a:t>Егор, Игорек.</a:t>
                      </a:r>
                      <a:endParaRPr lang="ru-RU" dirty="0"/>
                    </a:p>
                  </a:txBody>
                  <a:tcPr/>
                </a:tc>
                <a:tc>
                  <a:txBody>
                    <a:bodyPr/>
                    <a:lstStyle/>
                    <a:p>
                      <a:r>
                        <a:rPr lang="ru-RU" dirty="0" smtClean="0"/>
                        <a:t>-----------------------</a:t>
                      </a:r>
                      <a:endParaRPr lang="ru-RU" dirty="0"/>
                    </a:p>
                  </a:txBody>
                  <a:tcPr/>
                </a:tc>
              </a:tr>
              <a:tr h="398093">
                <a:tc>
                  <a:txBody>
                    <a:bodyPr/>
                    <a:lstStyle/>
                    <a:p>
                      <a:r>
                        <a:rPr lang="ru-RU" dirty="0" smtClean="0"/>
                        <a:t>София</a:t>
                      </a:r>
                      <a:endParaRPr lang="ru-RU" dirty="0"/>
                    </a:p>
                  </a:txBody>
                  <a:tcPr/>
                </a:tc>
                <a:tc>
                  <a:txBody>
                    <a:bodyPr/>
                    <a:lstStyle/>
                    <a:p>
                      <a:r>
                        <a:rPr lang="ru-RU" dirty="0" smtClean="0"/>
                        <a:t>Мудрая, добрая.</a:t>
                      </a:r>
                      <a:endParaRPr lang="ru-RU" dirty="0"/>
                    </a:p>
                  </a:txBody>
                  <a:tcPr/>
                </a:tc>
                <a:tc>
                  <a:txBody>
                    <a:bodyPr/>
                    <a:lstStyle/>
                    <a:p>
                      <a:r>
                        <a:rPr lang="ru-RU" dirty="0" smtClean="0"/>
                        <a:t>Соня, </a:t>
                      </a:r>
                      <a:r>
                        <a:rPr lang="ru-RU" dirty="0" err="1" smtClean="0"/>
                        <a:t>Софушка</a:t>
                      </a:r>
                      <a:r>
                        <a:rPr lang="ru-RU" dirty="0" smtClean="0"/>
                        <a:t>.</a:t>
                      </a:r>
                      <a:endParaRPr lang="ru-RU" dirty="0"/>
                    </a:p>
                  </a:txBody>
                  <a:tcPr/>
                </a:tc>
                <a:tc>
                  <a:txBody>
                    <a:bodyPr/>
                    <a:lstStyle/>
                    <a:p>
                      <a:r>
                        <a:rPr lang="ru-RU" dirty="0" smtClean="0"/>
                        <a:t>Мама захотела.</a:t>
                      </a:r>
                      <a:endParaRPr lang="ru-RU" dirty="0"/>
                    </a:p>
                  </a:txBody>
                  <a:tcPr/>
                </a:tc>
              </a:tr>
            </a:tbl>
          </a:graphicData>
        </a:graphic>
      </p:graphicFrame>
    </p:spTree>
    <p:extLst>
      <p:ext uri="{BB962C8B-B14F-4D97-AF65-F5344CB8AC3E}">
        <p14:creationId xmlns="" xmlns:p14="http://schemas.microsoft.com/office/powerpoint/2010/main" val="3154687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Значение имени Ирина.</a:t>
            </a:r>
            <a:endParaRPr lang="ru-RU" dirty="0"/>
          </a:p>
        </p:txBody>
      </p:sp>
      <p:sp>
        <p:nvSpPr>
          <p:cNvPr id="3" name="Объект 2"/>
          <p:cNvSpPr>
            <a:spLocks noGrp="1"/>
          </p:cNvSpPr>
          <p:nvPr>
            <p:ph sz="quarter" idx="1"/>
          </p:nvPr>
        </p:nvSpPr>
        <p:spPr/>
        <p:txBody>
          <a:bodyPr>
            <a:normAutofit/>
          </a:bodyPr>
          <a:lstStyle/>
          <a:p>
            <a:pPr marL="0" indent="0">
              <a:buNone/>
            </a:pPr>
            <a:r>
              <a:rPr lang="ru-RU" dirty="0"/>
              <a:t>Значение и происхождение имени Ирина: В переводе с греческого имя означает "Мир, спокойствие".</a:t>
            </a:r>
          </a:p>
          <a:p>
            <a:pPr marL="0" indent="0">
              <a:buNone/>
            </a:pPr>
            <a:r>
              <a:rPr lang="ru-RU" dirty="0"/>
              <a:t>Энергетика имени Ирина: Оптимизм, </a:t>
            </a:r>
            <a:r>
              <a:rPr lang="ru-RU" dirty="0" smtClean="0"/>
              <a:t>целеустремленность</a:t>
            </a:r>
            <a:r>
              <a:rPr lang="ru-RU" dirty="0"/>
              <a:t>, </a:t>
            </a:r>
            <a:r>
              <a:rPr lang="ru-RU" dirty="0" smtClean="0"/>
              <a:t>практичность.</a:t>
            </a:r>
          </a:p>
        </p:txBody>
      </p:sp>
    </p:spTree>
    <p:extLst>
      <p:ext uri="{BB962C8B-B14F-4D97-AF65-F5344CB8AC3E}">
        <p14:creationId xmlns="" xmlns:p14="http://schemas.microsoft.com/office/powerpoint/2010/main" val="29327312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Значение имени Ирина</a:t>
            </a:r>
            <a:endParaRPr lang="ru-RU" dirty="0"/>
          </a:p>
        </p:txBody>
      </p:sp>
      <p:sp>
        <p:nvSpPr>
          <p:cNvPr id="3" name="Объект 2"/>
          <p:cNvSpPr>
            <a:spLocks noGrp="1"/>
          </p:cNvSpPr>
          <p:nvPr>
            <p:ph sz="quarter" idx="1"/>
          </p:nvPr>
        </p:nvSpPr>
        <p:spPr/>
        <p:txBody>
          <a:bodyPr>
            <a:normAutofit fontScale="85000" lnSpcReduction="10000"/>
          </a:bodyPr>
          <a:lstStyle/>
          <a:p>
            <a:pPr marL="0" indent="0">
              <a:buNone/>
            </a:pPr>
            <a:r>
              <a:rPr lang="ru-RU" dirty="0"/>
              <a:t>С возрастом Ирина чаще всего старается уделять достаточно времени своей карьере, что в первую очередь связано не с честолюбивыми мечтами, а с желанием еще более упрочить свою самостоятельность и независимость. При этом у нее могут быть хорошо развиты задатки толкового руководителя, поскольку внутренняя уравновешенность, рассудительность и чувство юмора позволяют ей хорошо ладить не только с начальством, но и с подчиненными. Трудно представить, что она будет повышать голос на своих работников, тем более что, обращаясь с людьми чисто по-человечески, от них можно добиться гораздо большего. Ирина неплохой дипломат и психолог, поскольку умеет чувствовать настроение собеседника и нередко пользуется этим весьма умело.</a:t>
            </a:r>
          </a:p>
        </p:txBody>
      </p:sp>
    </p:spTree>
    <p:extLst>
      <p:ext uri="{BB962C8B-B14F-4D97-AF65-F5344CB8AC3E}">
        <p14:creationId xmlns="" xmlns:p14="http://schemas.microsoft.com/office/powerpoint/2010/main" val="29040228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Знаменитость с именем Ирина</a:t>
            </a:r>
            <a:endParaRPr lang="ru-RU" dirty="0"/>
          </a:p>
        </p:txBody>
      </p:sp>
      <p:sp>
        <p:nvSpPr>
          <p:cNvPr id="3" name="Объект 2"/>
          <p:cNvSpPr>
            <a:spLocks noGrp="1"/>
          </p:cNvSpPr>
          <p:nvPr>
            <p:ph sz="quarter" idx="1"/>
          </p:nvPr>
        </p:nvSpPr>
        <p:spPr>
          <a:xfrm>
            <a:off x="386343" y="1412776"/>
            <a:ext cx="8503920" cy="4572000"/>
          </a:xfrm>
        </p:spPr>
        <p:txBody>
          <a:bodyPr>
            <a:noAutofit/>
          </a:bodyPr>
          <a:lstStyle/>
          <a:p>
            <a:pPr marL="0" indent="0">
              <a:buNone/>
            </a:pPr>
            <a:r>
              <a:rPr lang="ru-RU" sz="2200" dirty="0" smtClean="0"/>
              <a:t>Ирина Метлицкая.</a:t>
            </a:r>
          </a:p>
          <a:p>
            <a:pPr marL="0" indent="0">
              <a:buNone/>
            </a:pPr>
            <a:r>
              <a:rPr lang="ru-RU" sz="2200" dirty="0" smtClean="0"/>
              <a:t>Дата </a:t>
            </a:r>
            <a:r>
              <a:rPr lang="ru-RU" sz="2200" dirty="0"/>
              <a:t>рождения: 5 октября 1961, знак зодиака </a:t>
            </a:r>
            <a:r>
              <a:rPr lang="ru-RU" sz="2200" dirty="0" smtClean="0"/>
              <a:t>весы</a:t>
            </a:r>
            <a:endParaRPr lang="ru-RU" sz="2200" dirty="0"/>
          </a:p>
          <a:p>
            <a:pPr marL="0" indent="0">
              <a:buNone/>
            </a:pPr>
            <a:r>
              <a:rPr lang="ru-RU" sz="2200" dirty="0"/>
              <a:t>Место рождения: Северодвинск, Россия. Российская </a:t>
            </a:r>
            <a:r>
              <a:rPr lang="ru-RU" sz="2200" dirty="0" smtClean="0"/>
              <a:t>Федерация</a:t>
            </a:r>
            <a:endParaRPr lang="ru-RU" sz="2200" dirty="0"/>
          </a:p>
          <a:p>
            <a:pPr marL="0" indent="0">
              <a:buNone/>
            </a:pPr>
            <a:r>
              <a:rPr lang="ru-RU" sz="2200" dirty="0"/>
              <a:t>Ирина Метлицкая - известная российская актриса театра и кино. Родилась 5 октября 1961 года. Ирина Метлицкая начала сниматься в кино в 1978 году. Всего за свою недолгую жизнь Ирина Метлицкая снялась в более чем двадцати фильмах, среди которых: "Расписание на послезавтра" 1978 год, "Выкуп" 1986 год, "Куколка" 1988 год, "Палач" 1990 год, "Я люблю" 1994 год, "Черная вуаль" 1995 и др. Помимо кинематографа, Ирина Метлицкая являлась также актрисой московского театра "Современник", театра Романа Виктюка, Московского Театра Луны. Ирина Метлицкая скончалась 5 июня 1997 года от лейкемии.</a:t>
            </a:r>
          </a:p>
        </p:txBody>
      </p:sp>
    </p:spTree>
    <p:extLst>
      <p:ext uri="{BB962C8B-B14F-4D97-AF65-F5344CB8AC3E}">
        <p14:creationId xmlns="" xmlns:p14="http://schemas.microsoft.com/office/powerpoint/2010/main" val="4253778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sz="quarter" idx="1"/>
          </p:nvPr>
        </p:nvPicPr>
        <p:blipFill>
          <a:blip r:embed="rId2" cstate="print">
            <a:extLst>
              <a:ext uri="{28A0092B-C50C-407E-A947-70E740481C1C}">
                <a14:useLocalDpi xmlns="" xmlns:a14="http://schemas.microsoft.com/office/drawing/2010/main" val="0"/>
              </a:ext>
            </a:extLst>
          </a:blip>
          <a:stretch>
            <a:fillRect/>
          </a:stretch>
        </p:blipFill>
        <p:spPr>
          <a:xfrm>
            <a:off x="1691680" y="332656"/>
            <a:ext cx="5904656" cy="5976663"/>
          </a:xfrm>
        </p:spPr>
      </p:pic>
    </p:spTree>
    <p:extLst>
      <p:ext uri="{BB962C8B-B14F-4D97-AF65-F5344CB8AC3E}">
        <p14:creationId xmlns="" xmlns:p14="http://schemas.microsoft.com/office/powerpoint/2010/main" val="476303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88640"/>
            <a:ext cx="8784976" cy="6480720"/>
          </a:xfrm>
        </p:spPr>
        <p:txBody>
          <a:bodyPr/>
          <a:lstStyle/>
          <a:p>
            <a:pPr marL="0" indent="0">
              <a:buNone/>
            </a:pPr>
            <a:r>
              <a:rPr lang="ru-RU" dirty="0" smtClean="0"/>
              <a:t>     Какое слово человек слышит больше остальных за свою жизнь? Вот это загадка… А вы не задумывались?</a:t>
            </a:r>
          </a:p>
          <a:p>
            <a:pPr marL="0" indent="0">
              <a:buNone/>
            </a:pPr>
            <a:r>
              <a:rPr lang="ru-RU" dirty="0"/>
              <a:t> </a:t>
            </a:r>
            <a:r>
              <a:rPr lang="ru-RU" dirty="0" smtClean="0"/>
              <a:t>    Мы считаем ,что собственное имя. И действительно: « Ванечка, скажи, «Агу», «Ваня, ты куда пополз?», « Ваня, пошли в садик», « Иван, ты сделал домашнее задание?», « Ванька, поздравляем с поступлением!» , «Иван Сергеевич, можно к доске?».</a:t>
            </a:r>
          </a:p>
          <a:p>
            <a:pPr marL="0" indent="0">
              <a:buNone/>
            </a:pPr>
            <a:r>
              <a:rPr lang="ru-RU" dirty="0"/>
              <a:t> </a:t>
            </a:r>
            <a:r>
              <a:rPr lang="ru-RU" dirty="0" smtClean="0"/>
              <a:t>     С самого детства имя всегда идёт с нами. Но как оно появляется  у человека? Что человек о нем знает? Гордится им? Считает ли, что оно ему помогает? Вот на эти вопросы мы и ответим в этом проекте.</a:t>
            </a:r>
            <a:endParaRPr lang="ru-RU" dirty="0"/>
          </a:p>
        </p:txBody>
      </p:sp>
    </p:spTree>
    <p:extLst>
      <p:ext uri="{BB962C8B-B14F-4D97-AF65-F5344CB8AC3E}">
        <p14:creationId xmlns="" xmlns:p14="http://schemas.microsoft.com/office/powerpoint/2010/main" val="18134772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Ирина Роднина</a:t>
            </a:r>
            <a:endParaRPr lang="ru-RU" dirty="0"/>
          </a:p>
        </p:txBody>
      </p:sp>
      <p:sp>
        <p:nvSpPr>
          <p:cNvPr id="3" name="Объект 2"/>
          <p:cNvSpPr>
            <a:spLocks noGrp="1"/>
          </p:cNvSpPr>
          <p:nvPr>
            <p:ph sz="quarter" idx="1"/>
          </p:nvPr>
        </p:nvSpPr>
        <p:spPr>
          <a:xfrm>
            <a:off x="251520" y="1628800"/>
            <a:ext cx="8503920" cy="4572000"/>
          </a:xfrm>
        </p:spPr>
        <p:txBody>
          <a:bodyPr>
            <a:normAutofit fontScale="92500" lnSpcReduction="20000"/>
          </a:bodyPr>
          <a:lstStyle/>
          <a:p>
            <a:pPr marL="0" indent="0">
              <a:buNone/>
            </a:pPr>
            <a:r>
              <a:rPr lang="ru-RU" dirty="0" smtClean="0"/>
              <a:t>Карьера</a:t>
            </a:r>
            <a:r>
              <a:rPr lang="ru-RU" dirty="0"/>
              <a:t>: Фигурное </a:t>
            </a:r>
            <a:r>
              <a:rPr lang="ru-RU" dirty="0" smtClean="0"/>
              <a:t>катание</a:t>
            </a:r>
            <a:endParaRPr lang="ru-RU" dirty="0"/>
          </a:p>
          <a:p>
            <a:pPr marL="0" indent="0">
              <a:buNone/>
            </a:pPr>
            <a:r>
              <a:rPr lang="ru-RU" dirty="0"/>
              <a:t>Дата рождения: 12 сентября 1949, знак </a:t>
            </a:r>
            <a:r>
              <a:rPr lang="ru-RU" dirty="0" smtClean="0"/>
              <a:t>зодиака</a:t>
            </a:r>
            <a:r>
              <a:rPr lang="en-US" dirty="0" smtClean="0"/>
              <a:t>- </a:t>
            </a:r>
            <a:r>
              <a:rPr lang="ru-RU" dirty="0" smtClean="0"/>
              <a:t>Дева</a:t>
            </a:r>
            <a:endParaRPr lang="en-US" dirty="0" smtClean="0"/>
          </a:p>
          <a:p>
            <a:pPr marL="0" indent="0">
              <a:buNone/>
            </a:pPr>
            <a:r>
              <a:rPr lang="ru-RU" dirty="0" smtClean="0"/>
              <a:t>Место </a:t>
            </a:r>
            <a:r>
              <a:rPr lang="ru-RU" dirty="0"/>
              <a:t>рождения: Москва, Россия. Российская </a:t>
            </a:r>
            <a:r>
              <a:rPr lang="ru-RU" dirty="0" smtClean="0"/>
              <a:t>Федерация</a:t>
            </a:r>
            <a:endParaRPr lang="ru-RU" dirty="0"/>
          </a:p>
          <a:p>
            <a:pPr marL="0" indent="0">
              <a:buNone/>
            </a:pPr>
            <a:r>
              <a:rPr lang="ru-RU" dirty="0"/>
              <a:t>Ирина Роднина -  выдающаяся советская </a:t>
            </a:r>
            <a:r>
              <a:rPr lang="ru-RU" dirty="0" smtClean="0"/>
              <a:t>фигуристка.</a:t>
            </a:r>
          </a:p>
          <a:p>
            <a:pPr marL="0" indent="0">
              <a:buNone/>
            </a:pPr>
            <a:r>
              <a:rPr lang="ru-RU" dirty="0" smtClean="0"/>
              <a:t>Родилась </a:t>
            </a:r>
            <a:r>
              <a:rPr lang="ru-RU" dirty="0"/>
              <a:t>12 сентября 1949 года. Является трехкратной олимпийской чемпионкой, десятикратной чемпионкой мира, одиннадцатикратной чемпионкой Европы.  Депутат Государственной Думы РФ V и VI, член ВПП «Единая Россия». Член Совета при Президенте Российской Федерации по физической культуре и спорту. Член Общественной палаты Российской Федерации.</a:t>
            </a:r>
          </a:p>
        </p:txBody>
      </p:sp>
    </p:spTree>
    <p:extLst>
      <p:ext uri="{BB962C8B-B14F-4D97-AF65-F5344CB8AC3E}">
        <p14:creationId xmlns="" xmlns:p14="http://schemas.microsoft.com/office/powerpoint/2010/main" val="32064167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sz="quarter" idx="1"/>
          </p:nvPr>
        </p:nvPicPr>
        <p:blipFill>
          <a:blip r:embed="rId2" cstate="print">
            <a:extLst>
              <a:ext uri="{28A0092B-C50C-407E-A947-70E740481C1C}">
                <a14:useLocalDpi xmlns="" xmlns:a14="http://schemas.microsoft.com/office/drawing/2010/main" val="0"/>
              </a:ext>
            </a:extLst>
          </a:blip>
          <a:stretch>
            <a:fillRect/>
          </a:stretch>
        </p:blipFill>
        <p:spPr>
          <a:xfrm>
            <a:off x="1259632" y="188640"/>
            <a:ext cx="6984776" cy="6198567"/>
          </a:xfrm>
        </p:spPr>
      </p:pic>
    </p:spTree>
    <p:extLst>
      <p:ext uri="{BB962C8B-B14F-4D97-AF65-F5344CB8AC3E}">
        <p14:creationId xmlns="" xmlns:p14="http://schemas.microsoft.com/office/powerpoint/2010/main" val="3495741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Значение имени София.</a:t>
            </a:r>
            <a:endParaRPr lang="ru-RU" dirty="0"/>
          </a:p>
        </p:txBody>
      </p:sp>
      <p:sp>
        <p:nvSpPr>
          <p:cNvPr id="3" name="Объект 2"/>
          <p:cNvSpPr>
            <a:spLocks noGrp="1"/>
          </p:cNvSpPr>
          <p:nvPr>
            <p:ph sz="quarter" idx="1"/>
          </p:nvPr>
        </p:nvSpPr>
        <p:spPr/>
        <p:txBody>
          <a:bodyPr/>
          <a:lstStyle/>
          <a:p>
            <a:pPr marL="0" indent="0">
              <a:buNone/>
            </a:pPr>
            <a:r>
              <a:rPr lang="ru-RU" dirty="0"/>
              <a:t>Значение и происхождение имени София: В переводе с греческого имя означает "Мудрость".</a:t>
            </a:r>
          </a:p>
          <a:p>
            <a:pPr marL="0" indent="0">
              <a:buNone/>
            </a:pPr>
            <a:r>
              <a:rPr lang="ru-RU" dirty="0"/>
              <a:t>Энергетика имени София: </a:t>
            </a:r>
            <a:r>
              <a:rPr lang="ru-RU" dirty="0" smtClean="0"/>
              <a:t>старательность</a:t>
            </a:r>
            <a:r>
              <a:rPr lang="ru-RU" dirty="0"/>
              <a:t>, глубина чувств, серьезность</a:t>
            </a:r>
          </a:p>
        </p:txBody>
      </p:sp>
    </p:spTree>
    <p:extLst>
      <p:ext uri="{BB962C8B-B14F-4D97-AF65-F5344CB8AC3E}">
        <p14:creationId xmlns="" xmlns:p14="http://schemas.microsoft.com/office/powerpoint/2010/main" val="36332389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Значение имени София.</a:t>
            </a:r>
            <a:endParaRPr lang="ru-RU" dirty="0"/>
          </a:p>
        </p:txBody>
      </p:sp>
      <p:sp>
        <p:nvSpPr>
          <p:cNvPr id="3" name="Объект 2"/>
          <p:cNvSpPr>
            <a:spLocks noGrp="1"/>
          </p:cNvSpPr>
          <p:nvPr>
            <p:ph sz="quarter" idx="1"/>
          </p:nvPr>
        </p:nvSpPr>
        <p:spPr/>
        <p:txBody>
          <a:bodyPr>
            <a:normAutofit fontScale="92500" lnSpcReduction="10000"/>
          </a:bodyPr>
          <a:lstStyle/>
          <a:p>
            <a:pPr marL="0" indent="0">
              <a:buNone/>
            </a:pPr>
            <a:r>
              <a:rPr lang="ru-RU" dirty="0"/>
              <a:t>Чаще всего Софья с </a:t>
            </a:r>
            <a:r>
              <a:rPr lang="ru-RU" dirty="0" smtClean="0"/>
              <a:t>детства </a:t>
            </a:r>
            <a:r>
              <a:rPr lang="ru-RU" dirty="0"/>
              <a:t>растет весьма </a:t>
            </a:r>
            <a:r>
              <a:rPr lang="ru-RU" dirty="0" smtClean="0"/>
              <a:t>старательным </a:t>
            </a:r>
            <a:r>
              <a:rPr lang="ru-RU" dirty="0"/>
              <a:t>и усидчивым ребенком, и родителям не составляет большого труда приучить ее к такому понятию, как "надо". Вряд ли следует ожидать, что учеба будет ей легко даваться, тем не менее в большинстве случаев знания, полученные тяжелым трудом, оказываются более глубокими. С возрастом трудолюбие Софьи может найти себе прекрасное применение и в плане карьеры, и в семейной жизни. Она прекрасная хозяйка и надежный работник, вот только нередко в ее поведении начинает отражаться сила ее сдерживаемых эмоций.</a:t>
            </a:r>
          </a:p>
        </p:txBody>
      </p:sp>
    </p:spTree>
    <p:extLst>
      <p:ext uri="{BB962C8B-B14F-4D97-AF65-F5344CB8AC3E}">
        <p14:creationId xmlns="" xmlns:p14="http://schemas.microsoft.com/office/powerpoint/2010/main" val="4456614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Знаменитость с именем София.</a:t>
            </a:r>
            <a:endParaRPr lang="ru-RU" dirty="0"/>
          </a:p>
        </p:txBody>
      </p:sp>
      <p:sp>
        <p:nvSpPr>
          <p:cNvPr id="3" name="Объект 2"/>
          <p:cNvSpPr>
            <a:spLocks noGrp="1"/>
          </p:cNvSpPr>
          <p:nvPr>
            <p:ph sz="quarter" idx="1"/>
          </p:nvPr>
        </p:nvSpPr>
        <p:spPr>
          <a:xfrm>
            <a:off x="248032" y="1412776"/>
            <a:ext cx="8503920" cy="4572000"/>
          </a:xfrm>
        </p:spPr>
        <p:txBody>
          <a:bodyPr>
            <a:noAutofit/>
          </a:bodyPr>
          <a:lstStyle/>
          <a:p>
            <a:pPr marL="0" indent="0">
              <a:buNone/>
            </a:pPr>
            <a:r>
              <a:rPr lang="ru-RU" sz="2400" dirty="0"/>
              <a:t>Софья Ковалевская </a:t>
            </a:r>
            <a:r>
              <a:rPr lang="ru-RU" sz="2400" dirty="0" smtClean="0"/>
              <a:t>.  </a:t>
            </a:r>
          </a:p>
          <a:p>
            <a:pPr marL="0" indent="0">
              <a:buNone/>
            </a:pPr>
            <a:r>
              <a:rPr lang="ru-RU" sz="2400" dirty="0" smtClean="0"/>
              <a:t>Карьера</a:t>
            </a:r>
            <a:r>
              <a:rPr lang="ru-RU" sz="2400" dirty="0"/>
              <a:t>: </a:t>
            </a:r>
            <a:r>
              <a:rPr lang="ru-RU" sz="2400" dirty="0" smtClean="0"/>
              <a:t>Математик.</a:t>
            </a:r>
            <a:endParaRPr lang="ru-RU" sz="2400" dirty="0"/>
          </a:p>
          <a:p>
            <a:pPr marL="0" indent="0">
              <a:buNone/>
            </a:pPr>
            <a:r>
              <a:rPr lang="ru-RU" sz="2400" dirty="0"/>
              <a:t>Дата рождения: 15 января 1850, знак зодиака </a:t>
            </a:r>
            <a:r>
              <a:rPr lang="ru-RU" sz="2400" dirty="0" smtClean="0"/>
              <a:t>козерог.</a:t>
            </a:r>
            <a:endParaRPr lang="ru-RU" sz="2400" dirty="0"/>
          </a:p>
          <a:p>
            <a:pPr marL="0" indent="0">
              <a:buNone/>
            </a:pPr>
            <a:r>
              <a:rPr lang="ru-RU" sz="2400" dirty="0"/>
              <a:t>Место </a:t>
            </a:r>
            <a:r>
              <a:rPr lang="ru-RU" sz="2400" dirty="0" smtClean="0"/>
              <a:t>рождения</a:t>
            </a:r>
            <a:r>
              <a:rPr lang="ru-RU" sz="2400" dirty="0"/>
              <a:t>: Москва, Россия. Российская </a:t>
            </a:r>
            <a:r>
              <a:rPr lang="ru-RU" sz="2400" dirty="0" smtClean="0"/>
              <a:t>Федерация.</a:t>
            </a:r>
            <a:endParaRPr lang="ru-RU" sz="2400" dirty="0"/>
          </a:p>
          <a:p>
            <a:pPr marL="0" indent="0">
              <a:buNone/>
            </a:pPr>
            <a:r>
              <a:rPr lang="ru-RU" sz="2400" dirty="0"/>
              <a:t>Софья Ковалевская - русский математик, механик, писатель и публицист. </a:t>
            </a:r>
            <a:r>
              <a:rPr lang="ru-RU" sz="2400" dirty="0" smtClean="0"/>
              <a:t>Родилась </a:t>
            </a:r>
            <a:r>
              <a:rPr lang="ru-RU" sz="2400" dirty="0"/>
              <a:t>15 января 1850 года. Софья Ковалевская первая в России и в Северной Европе женщина-профессор и первая в мире женщина-профессор математики.</a:t>
            </a:r>
          </a:p>
        </p:txBody>
      </p:sp>
    </p:spTree>
    <p:extLst>
      <p:ext uri="{BB962C8B-B14F-4D97-AF65-F5344CB8AC3E}">
        <p14:creationId xmlns="" xmlns:p14="http://schemas.microsoft.com/office/powerpoint/2010/main" val="7597200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sz="quarter" idx="1"/>
          </p:nvPr>
        </p:nvPicPr>
        <p:blipFill>
          <a:blip r:embed="rId2" cstate="print">
            <a:extLst>
              <a:ext uri="{28A0092B-C50C-407E-A947-70E740481C1C}">
                <a14:useLocalDpi xmlns="" xmlns:a14="http://schemas.microsoft.com/office/drawing/2010/main" val="0"/>
              </a:ext>
            </a:extLst>
          </a:blip>
          <a:stretch>
            <a:fillRect/>
          </a:stretch>
        </p:blipFill>
        <p:spPr>
          <a:xfrm>
            <a:off x="1907704" y="332656"/>
            <a:ext cx="5472608" cy="6120680"/>
          </a:xfrm>
        </p:spPr>
      </p:pic>
    </p:spTree>
    <p:extLst>
      <p:ext uri="{BB962C8B-B14F-4D97-AF65-F5344CB8AC3E}">
        <p14:creationId xmlns="" xmlns:p14="http://schemas.microsoft.com/office/powerpoint/2010/main" val="21780716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Софья Павлова</a:t>
            </a:r>
            <a:endParaRPr lang="ru-RU" dirty="0"/>
          </a:p>
        </p:txBody>
      </p:sp>
      <p:sp>
        <p:nvSpPr>
          <p:cNvPr id="3" name="Объект 2"/>
          <p:cNvSpPr>
            <a:spLocks noGrp="1"/>
          </p:cNvSpPr>
          <p:nvPr>
            <p:ph sz="quarter" idx="1"/>
          </p:nvPr>
        </p:nvSpPr>
        <p:spPr/>
        <p:txBody>
          <a:bodyPr>
            <a:normAutofit fontScale="92500"/>
          </a:bodyPr>
          <a:lstStyle/>
          <a:p>
            <a:pPr marL="0" indent="0">
              <a:buNone/>
            </a:pPr>
            <a:r>
              <a:rPr lang="ru-RU" dirty="0" smtClean="0"/>
              <a:t>Карьера</a:t>
            </a:r>
            <a:r>
              <a:rPr lang="ru-RU" dirty="0"/>
              <a:t>: </a:t>
            </a:r>
            <a:r>
              <a:rPr lang="ru-RU" dirty="0" smtClean="0"/>
              <a:t>Актер</a:t>
            </a:r>
            <a:endParaRPr lang="ru-RU" dirty="0"/>
          </a:p>
          <a:p>
            <a:pPr marL="0" indent="0">
              <a:buNone/>
            </a:pPr>
            <a:r>
              <a:rPr lang="ru-RU" dirty="0" smtClean="0"/>
              <a:t>Дата рождения: 22 декабря 1926, знак зодиака козерог</a:t>
            </a:r>
            <a:endParaRPr lang="ru-RU" dirty="0"/>
          </a:p>
          <a:p>
            <a:pPr marL="0" indent="0">
              <a:buNone/>
            </a:pPr>
            <a:r>
              <a:rPr lang="ru-RU" dirty="0"/>
              <a:t>Место рождения: Россия. Российская </a:t>
            </a:r>
            <a:r>
              <a:rPr lang="ru-RU" dirty="0" smtClean="0"/>
              <a:t>Федерации.</a:t>
            </a:r>
            <a:endParaRPr lang="ru-RU" dirty="0"/>
          </a:p>
          <a:p>
            <a:pPr marL="0" indent="0">
              <a:buNone/>
            </a:pPr>
            <a:r>
              <a:rPr lang="ru-RU" dirty="0"/>
              <a:t>Софья Павлова - известная российская актриса. Родилась 22 декабря 1926 года.  Софья Павлова начала сниматься в кино в 1957 году и известна по ролям в таких картинах как: "Коммунист" 1957 год, "Сердце не прощает" 1961 год, "Живые и мертвые" 1964 год, "Адъютант его превосходительства" 1969 год, "По данным уголовного розыска" 1979 год, "Подросток" 1983 год, "В городе Сочи темные ночи" 1989 год и </a:t>
            </a:r>
            <a:r>
              <a:rPr lang="ru-RU" dirty="0" smtClean="0"/>
              <a:t>др.</a:t>
            </a:r>
            <a:endParaRPr lang="ru-RU" dirty="0"/>
          </a:p>
        </p:txBody>
      </p:sp>
    </p:spTree>
    <p:extLst>
      <p:ext uri="{BB962C8B-B14F-4D97-AF65-F5344CB8AC3E}">
        <p14:creationId xmlns="" xmlns:p14="http://schemas.microsoft.com/office/powerpoint/2010/main" val="2628568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Значение имени Екатерина.</a:t>
            </a:r>
            <a:endParaRPr lang="ru-RU" dirty="0"/>
          </a:p>
        </p:txBody>
      </p:sp>
      <p:sp>
        <p:nvSpPr>
          <p:cNvPr id="3" name="Объект 2"/>
          <p:cNvSpPr>
            <a:spLocks noGrp="1"/>
          </p:cNvSpPr>
          <p:nvPr>
            <p:ph sz="quarter" idx="1"/>
          </p:nvPr>
        </p:nvSpPr>
        <p:spPr/>
        <p:txBody>
          <a:bodyPr/>
          <a:lstStyle/>
          <a:p>
            <a:pPr marL="0" indent="0">
              <a:buNone/>
            </a:pPr>
            <a:r>
              <a:rPr lang="ru-RU" dirty="0"/>
              <a:t>Значение и происхождение имени Екатерина: В переводе с греческого имя означает "Чистая, непорочная".</a:t>
            </a:r>
          </a:p>
          <a:p>
            <a:pPr marL="0" indent="0">
              <a:buNone/>
            </a:pPr>
            <a:r>
              <a:rPr lang="ru-RU" dirty="0"/>
              <a:t>Энергетика имени Екатерина: Общительность, оптимизм, практичность</a:t>
            </a:r>
          </a:p>
        </p:txBody>
      </p:sp>
    </p:spTree>
    <p:extLst>
      <p:ext uri="{BB962C8B-B14F-4D97-AF65-F5344CB8AC3E}">
        <p14:creationId xmlns="" xmlns:p14="http://schemas.microsoft.com/office/powerpoint/2010/main" val="2490640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Значение имени Екатерина.</a:t>
            </a:r>
            <a:endParaRPr lang="ru-RU" dirty="0"/>
          </a:p>
        </p:txBody>
      </p:sp>
      <p:sp>
        <p:nvSpPr>
          <p:cNvPr id="3" name="Объект 2"/>
          <p:cNvSpPr>
            <a:spLocks noGrp="1"/>
          </p:cNvSpPr>
          <p:nvPr>
            <p:ph sz="quarter" idx="1"/>
          </p:nvPr>
        </p:nvSpPr>
        <p:spPr/>
        <p:txBody>
          <a:bodyPr>
            <a:normAutofit fontScale="85000" lnSpcReduction="10000"/>
          </a:bodyPr>
          <a:lstStyle/>
          <a:p>
            <a:pPr marL="0" indent="0">
              <a:buNone/>
            </a:pPr>
            <a:r>
              <a:rPr lang="ru-RU" dirty="0"/>
              <a:t>Первое, что бросается в глаза в энергетике имени, – это его необычайная широта и подвижность. При этом полная форма – Екатерина – звучит настолько широко, что часто это мешает проявиться Катиной подвижности в полной мере. Примерно как река, выходя на широкий плес, замедляет свой бег. Кроме того, заметную роль играет образ выдающейся российской императрицы Екатерины Великой. Безусловно, столь яркая личность способна повлиять на характер своей более скромной тезки, однако здесь сказывается большая распространенность имени. Одним словом, едва ли окружающие хоть на секунду заподозрят в Кате какие-либо величественные черты, однако сама она может переживать свое несоответствие силе имени, что способно сделать ее самолюбие довольно болезненным.</a:t>
            </a:r>
          </a:p>
        </p:txBody>
      </p:sp>
    </p:spTree>
    <p:extLst>
      <p:ext uri="{BB962C8B-B14F-4D97-AF65-F5344CB8AC3E}">
        <p14:creationId xmlns="" xmlns:p14="http://schemas.microsoft.com/office/powerpoint/2010/main" val="18696412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Знаменитость с именем Екатерина.</a:t>
            </a:r>
            <a:endParaRPr lang="ru-RU" dirty="0"/>
          </a:p>
        </p:txBody>
      </p:sp>
      <p:sp>
        <p:nvSpPr>
          <p:cNvPr id="3" name="Объект 2"/>
          <p:cNvSpPr>
            <a:spLocks noGrp="1"/>
          </p:cNvSpPr>
          <p:nvPr>
            <p:ph sz="quarter" idx="1"/>
          </p:nvPr>
        </p:nvSpPr>
        <p:spPr/>
        <p:txBody>
          <a:bodyPr>
            <a:normAutofit fontScale="92500" lnSpcReduction="20000"/>
          </a:bodyPr>
          <a:lstStyle/>
          <a:p>
            <a:pPr marL="0" indent="0">
              <a:buNone/>
            </a:pPr>
            <a:r>
              <a:rPr lang="ru-RU" sz="2900" dirty="0"/>
              <a:t>Екатерина Максимова   </a:t>
            </a:r>
            <a:r>
              <a:rPr lang="ru-RU" sz="2900" dirty="0" smtClean="0"/>
              <a:t>Карьера</a:t>
            </a:r>
            <a:r>
              <a:rPr lang="ru-RU" sz="2900" dirty="0"/>
              <a:t>: </a:t>
            </a:r>
            <a:r>
              <a:rPr lang="ru-RU" sz="2900" dirty="0" smtClean="0"/>
              <a:t>Балет</a:t>
            </a:r>
            <a:endParaRPr lang="ru-RU" sz="2900" dirty="0"/>
          </a:p>
          <a:p>
            <a:pPr marL="0" indent="0">
              <a:buNone/>
            </a:pPr>
            <a:r>
              <a:rPr lang="ru-RU" sz="2900" dirty="0"/>
              <a:t>Дата рождения: 1 февраля 1939, знак зодиака </a:t>
            </a:r>
            <a:r>
              <a:rPr lang="ru-RU" sz="2900" dirty="0" smtClean="0"/>
              <a:t>Водолей.</a:t>
            </a:r>
          </a:p>
          <a:p>
            <a:pPr marL="0" indent="0">
              <a:buNone/>
            </a:pPr>
            <a:r>
              <a:rPr lang="ru-RU" sz="2900" dirty="0" smtClean="0"/>
              <a:t>Место </a:t>
            </a:r>
            <a:r>
              <a:rPr lang="ru-RU" sz="2900" dirty="0"/>
              <a:t>рождения: Москва, Россия. Российская </a:t>
            </a:r>
            <a:r>
              <a:rPr lang="ru-RU" sz="2900" dirty="0" smtClean="0"/>
              <a:t>Федерация</a:t>
            </a:r>
            <a:endParaRPr lang="ru-RU" sz="2900" dirty="0"/>
          </a:p>
          <a:p>
            <a:pPr marL="0" indent="0">
              <a:buNone/>
            </a:pPr>
            <a:r>
              <a:rPr lang="ru-RU" sz="2900" dirty="0"/>
              <a:t>Екатерина Максимова - легендарная советская и российская балерина, Народная артистка СССР. Родилась 1 февраля 1939 года. С 1990 года Екатерина Максимова являлась педагогом-репетитором театра «Кремлёвский балет», а с 1998-го — балетмейстером-репетитором Большого театра.</a:t>
            </a:r>
          </a:p>
          <a:p>
            <a:pPr marL="0" indent="0">
              <a:buNone/>
            </a:pPr>
            <a:endParaRPr lang="ru-RU" dirty="0"/>
          </a:p>
          <a:p>
            <a:pPr marL="0" indent="0">
              <a:buNone/>
            </a:pPr>
            <a:endParaRPr lang="ru-RU" dirty="0"/>
          </a:p>
        </p:txBody>
      </p:sp>
    </p:spTree>
    <p:extLst>
      <p:ext uri="{BB962C8B-B14F-4D97-AF65-F5344CB8AC3E}">
        <p14:creationId xmlns="" xmlns:p14="http://schemas.microsoft.com/office/powerpoint/2010/main" val="112395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88640"/>
            <a:ext cx="8784976" cy="6480720"/>
          </a:xfrm>
        </p:spPr>
        <p:txBody>
          <a:bodyPr/>
          <a:lstStyle/>
          <a:p>
            <a:pPr marL="0" indent="0">
              <a:buNone/>
            </a:pPr>
            <a:r>
              <a:rPr lang="ru-RU" dirty="0" smtClean="0"/>
              <a:t>     Мы и не подозреваем что работа над этой темой настолько увлечет нас. Было очень интересно ещё и потому, что пришлось тесно сотрудничать со всем классом и даже с ребятами из параллельных классов, так как в процессе исследования мы использовали опросы и анкетирование, которые, в свою очередь, дали интересные результаты.</a:t>
            </a:r>
          </a:p>
          <a:p>
            <a:pPr marL="0" indent="0">
              <a:buNone/>
            </a:pPr>
            <a:r>
              <a:rPr lang="ru-RU" dirty="0"/>
              <a:t> </a:t>
            </a:r>
            <a:r>
              <a:rPr lang="ru-RU" dirty="0" smtClean="0"/>
              <a:t>    Итак, цель проекта: Имя и все, что вы хотели о нем знать.</a:t>
            </a:r>
          </a:p>
          <a:p>
            <a:pPr marL="0" indent="0">
              <a:buNone/>
            </a:pPr>
            <a:r>
              <a:rPr lang="ru-RU" dirty="0"/>
              <a:t> </a:t>
            </a:r>
            <a:r>
              <a:rPr lang="ru-RU" dirty="0" smtClean="0"/>
              <a:t>    Способы сбора информации: литературные источники, опросники и интернет.</a:t>
            </a:r>
            <a:endParaRPr lang="ru-RU" dirty="0"/>
          </a:p>
        </p:txBody>
      </p:sp>
    </p:spTree>
    <p:extLst>
      <p:ext uri="{BB962C8B-B14F-4D97-AF65-F5344CB8AC3E}">
        <p14:creationId xmlns="" xmlns:p14="http://schemas.microsoft.com/office/powerpoint/2010/main" val="31369060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sz="quarter" idx="1"/>
          </p:nvPr>
        </p:nvPicPr>
        <p:blipFill>
          <a:blip r:embed="rId2" cstate="print">
            <a:extLst>
              <a:ext uri="{28A0092B-C50C-407E-A947-70E740481C1C}">
                <a14:useLocalDpi xmlns="" xmlns:a14="http://schemas.microsoft.com/office/drawing/2010/main" val="0"/>
              </a:ext>
            </a:extLst>
          </a:blip>
          <a:stretch>
            <a:fillRect/>
          </a:stretch>
        </p:blipFill>
        <p:spPr>
          <a:xfrm>
            <a:off x="2051720" y="332656"/>
            <a:ext cx="5472607" cy="6120679"/>
          </a:xfrm>
        </p:spPr>
      </p:pic>
    </p:spTree>
    <p:extLst>
      <p:ext uri="{BB962C8B-B14F-4D97-AF65-F5344CB8AC3E}">
        <p14:creationId xmlns="" xmlns:p14="http://schemas.microsoft.com/office/powerpoint/2010/main" val="137119471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Текст 1"/>
          <p:cNvSpPr>
            <a:spLocks noGrp="1"/>
          </p:cNvSpPr>
          <p:nvPr>
            <p:ph type="body" idx="1"/>
          </p:nvPr>
        </p:nvSpPr>
        <p:spPr/>
        <p:txBody>
          <a:bodyPr/>
          <a:lstStyle/>
          <a:p>
            <a:endParaRPr lang="ru-RU" dirty="0"/>
          </a:p>
        </p:txBody>
      </p:sp>
      <p:sp>
        <p:nvSpPr>
          <p:cNvPr id="3" name="Заголовок 2"/>
          <p:cNvSpPr>
            <a:spLocks noGrp="1"/>
          </p:cNvSpPr>
          <p:nvPr>
            <p:ph type="title"/>
          </p:nvPr>
        </p:nvSpPr>
        <p:spPr/>
        <p:txBody>
          <a:bodyPr/>
          <a:lstStyle/>
          <a:p>
            <a:r>
              <a:rPr lang="ru-RU" dirty="0" smtClean="0"/>
              <a:t>Самые популярные имена.</a:t>
            </a:r>
            <a:endParaRPr lang="ru-RU" dirty="0"/>
          </a:p>
        </p:txBody>
      </p:sp>
    </p:spTree>
    <p:extLst>
      <p:ext uri="{BB962C8B-B14F-4D97-AF65-F5344CB8AC3E}">
        <p14:creationId xmlns="" xmlns:p14="http://schemas.microsoft.com/office/powerpoint/2010/main" val="22038975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Анастасия</a:t>
            </a:r>
            <a:endParaRPr lang="ru-RU" dirty="0"/>
          </a:p>
        </p:txBody>
      </p:sp>
      <p:sp>
        <p:nvSpPr>
          <p:cNvPr id="3" name="Объект 2"/>
          <p:cNvSpPr>
            <a:spLocks noGrp="1"/>
          </p:cNvSpPr>
          <p:nvPr>
            <p:ph sz="quarter" idx="1"/>
          </p:nvPr>
        </p:nvSpPr>
        <p:spPr/>
        <p:txBody>
          <a:bodyPr/>
          <a:lstStyle/>
          <a:p>
            <a:pPr marL="0" indent="0">
              <a:buNone/>
            </a:pPr>
            <a:r>
              <a:rPr lang="ru-RU" dirty="0" smtClean="0"/>
              <a:t>Значение и происхождение имени Анастасия: В переводе </a:t>
            </a:r>
            <a:r>
              <a:rPr lang="ru-RU" dirty="0"/>
              <a:t>с греческого имя означает "Воскресение".</a:t>
            </a:r>
          </a:p>
          <a:p>
            <a:pPr marL="0" indent="0">
              <a:buNone/>
            </a:pPr>
            <a:r>
              <a:rPr lang="ru-RU" dirty="0"/>
              <a:t>Энергетика имени Анастасия: Целеустремленность, интуиция, глубина чувств</a:t>
            </a:r>
          </a:p>
        </p:txBody>
      </p:sp>
    </p:spTree>
    <p:extLst>
      <p:ext uri="{BB962C8B-B14F-4D97-AF65-F5344CB8AC3E}">
        <p14:creationId xmlns="" xmlns:p14="http://schemas.microsoft.com/office/powerpoint/2010/main" val="290174505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Александр</a:t>
            </a:r>
            <a:endParaRPr lang="ru-RU" dirty="0"/>
          </a:p>
        </p:txBody>
      </p:sp>
      <p:sp>
        <p:nvSpPr>
          <p:cNvPr id="3" name="Объект 2"/>
          <p:cNvSpPr>
            <a:spLocks noGrp="1"/>
          </p:cNvSpPr>
          <p:nvPr>
            <p:ph sz="quarter" idx="1"/>
          </p:nvPr>
        </p:nvSpPr>
        <p:spPr/>
        <p:txBody>
          <a:bodyPr/>
          <a:lstStyle/>
          <a:p>
            <a:pPr marL="0" indent="0">
              <a:buNone/>
            </a:pPr>
            <a:r>
              <a:rPr lang="ru-RU" dirty="0"/>
              <a:t>Значение и происхождение имени Александр: В переводе с греческого имя означает "Защитник", "Оберегающий людей".</a:t>
            </a:r>
          </a:p>
          <a:p>
            <a:pPr marL="0" indent="0">
              <a:buNone/>
            </a:pPr>
            <a:r>
              <a:rPr lang="ru-RU" dirty="0"/>
              <a:t>Энергетика имени Александр: Напористость, целеустремленность, амбициозность</a:t>
            </a:r>
          </a:p>
        </p:txBody>
      </p:sp>
    </p:spTree>
    <p:extLst>
      <p:ext uri="{BB962C8B-B14F-4D97-AF65-F5344CB8AC3E}">
        <p14:creationId xmlns="" xmlns:p14="http://schemas.microsoft.com/office/powerpoint/2010/main" val="29020919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Дарья</a:t>
            </a:r>
            <a:endParaRPr lang="ru-RU" dirty="0"/>
          </a:p>
        </p:txBody>
      </p:sp>
      <p:sp>
        <p:nvSpPr>
          <p:cNvPr id="3" name="Объект 2"/>
          <p:cNvSpPr>
            <a:spLocks noGrp="1"/>
          </p:cNvSpPr>
          <p:nvPr>
            <p:ph sz="quarter" idx="1"/>
          </p:nvPr>
        </p:nvSpPr>
        <p:spPr/>
        <p:txBody>
          <a:bodyPr/>
          <a:lstStyle/>
          <a:p>
            <a:pPr marL="0" indent="0">
              <a:buNone/>
            </a:pPr>
            <a:r>
              <a:rPr lang="ru-RU" dirty="0"/>
              <a:t>Значение и происхождение имени Дарья: Дарья – это женская форма древнего персидского имени Дарий, что означает "Обладающий добром".</a:t>
            </a:r>
          </a:p>
          <a:p>
            <a:pPr marL="0" indent="0">
              <a:buNone/>
            </a:pPr>
            <a:r>
              <a:rPr lang="ru-RU" dirty="0"/>
              <a:t>Энергетика имени Дарья: Оптимизм, общительность, импульсивность</a:t>
            </a:r>
          </a:p>
        </p:txBody>
      </p:sp>
    </p:spTree>
    <p:extLst>
      <p:ext uri="{BB962C8B-B14F-4D97-AF65-F5344CB8AC3E}">
        <p14:creationId xmlns="" xmlns:p14="http://schemas.microsoft.com/office/powerpoint/2010/main" val="16363985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Дмитрий</a:t>
            </a:r>
            <a:endParaRPr lang="ru-RU" dirty="0"/>
          </a:p>
        </p:txBody>
      </p:sp>
      <p:sp>
        <p:nvSpPr>
          <p:cNvPr id="3" name="Объект 2"/>
          <p:cNvSpPr>
            <a:spLocks noGrp="1"/>
          </p:cNvSpPr>
          <p:nvPr>
            <p:ph sz="quarter" idx="1"/>
          </p:nvPr>
        </p:nvSpPr>
        <p:spPr/>
        <p:txBody>
          <a:bodyPr/>
          <a:lstStyle/>
          <a:p>
            <a:pPr marL="0" indent="0">
              <a:buNone/>
            </a:pPr>
            <a:r>
              <a:rPr lang="ru-RU" dirty="0"/>
              <a:t>Значение и происхождение имени Дмитрий: В переводе с греческого имя означает "Принадлежащий Деметре". В древней Греции Деметра почиталась как богиня плодородия, мать-земля, и в иерархии олимпийских божеств занимала одно из самых почетных мест.</a:t>
            </a:r>
          </a:p>
          <a:p>
            <a:pPr marL="0" indent="0">
              <a:buNone/>
            </a:pPr>
            <a:r>
              <a:rPr lang="ru-RU" dirty="0"/>
              <a:t>Энергетика имени Дмитрий: Самостоятельность, дружелюбие, импульсивность</a:t>
            </a:r>
          </a:p>
          <a:p>
            <a:pPr marL="0" indent="0">
              <a:buNone/>
            </a:pPr>
            <a:endParaRPr lang="ru-RU" dirty="0"/>
          </a:p>
        </p:txBody>
      </p:sp>
    </p:spTree>
    <p:extLst>
      <p:ext uri="{BB962C8B-B14F-4D97-AF65-F5344CB8AC3E}">
        <p14:creationId xmlns="" xmlns:p14="http://schemas.microsoft.com/office/powerpoint/2010/main" val="29292626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p:txBody>
          <a:bodyPr/>
          <a:lstStyle/>
          <a:p>
            <a:endParaRPr lang="ru-RU" dirty="0"/>
          </a:p>
        </p:txBody>
      </p:sp>
      <p:sp>
        <p:nvSpPr>
          <p:cNvPr id="4" name="Заголовок 3"/>
          <p:cNvSpPr>
            <a:spLocks noGrp="1"/>
          </p:cNvSpPr>
          <p:nvPr>
            <p:ph type="title"/>
          </p:nvPr>
        </p:nvSpPr>
        <p:spPr/>
        <p:txBody>
          <a:bodyPr/>
          <a:lstStyle/>
          <a:p>
            <a:r>
              <a:rPr lang="ru-RU" dirty="0" smtClean="0"/>
              <a:t>Самые редкие имена.</a:t>
            </a:r>
            <a:endParaRPr lang="ru-RU" dirty="0"/>
          </a:p>
        </p:txBody>
      </p:sp>
    </p:spTree>
    <p:extLst>
      <p:ext uri="{BB962C8B-B14F-4D97-AF65-F5344CB8AC3E}">
        <p14:creationId xmlns="" xmlns:p14="http://schemas.microsoft.com/office/powerpoint/2010/main" val="51097963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dirty="0" smtClean="0"/>
              <a:t>Маруся</a:t>
            </a:r>
            <a:endParaRPr lang="ru-RU" dirty="0"/>
          </a:p>
        </p:txBody>
      </p:sp>
      <p:sp>
        <p:nvSpPr>
          <p:cNvPr id="5" name="Объект 4"/>
          <p:cNvSpPr>
            <a:spLocks noGrp="1"/>
          </p:cNvSpPr>
          <p:nvPr>
            <p:ph sz="quarter" idx="1"/>
          </p:nvPr>
        </p:nvSpPr>
        <p:spPr/>
        <p:txBody>
          <a:bodyPr/>
          <a:lstStyle/>
          <a:p>
            <a:pPr marL="0" indent="0">
              <a:buNone/>
            </a:pPr>
            <a:r>
              <a:rPr lang="ru-RU" dirty="0"/>
              <a:t>Имя Маруся - это имя </a:t>
            </a:r>
            <a:r>
              <a:rPr lang="ru-RU" dirty="0" smtClean="0"/>
              <a:t>производное </a:t>
            </a:r>
            <a:r>
              <a:rPr lang="ru-RU" dirty="0"/>
              <a:t>и причем от нескольких имен одновременно. Имя Маруся может быть </a:t>
            </a:r>
            <a:r>
              <a:rPr lang="ru-RU" dirty="0" smtClean="0"/>
              <a:t>производным </a:t>
            </a:r>
            <a:r>
              <a:rPr lang="ru-RU" dirty="0"/>
              <a:t>от имени Мария, Марина и даже Маргарита. К </a:t>
            </a:r>
            <a:r>
              <a:rPr lang="ru-RU" dirty="0" smtClean="0"/>
              <a:t>сожалению, </a:t>
            </a:r>
            <a:r>
              <a:rPr lang="ru-RU" dirty="0"/>
              <a:t>как у самостоятельного имени, у имени Маруся нету устоявшейся версии значения и происхождения.</a:t>
            </a:r>
          </a:p>
        </p:txBody>
      </p:sp>
    </p:spTree>
    <p:extLst>
      <p:ext uri="{BB962C8B-B14F-4D97-AF65-F5344CB8AC3E}">
        <p14:creationId xmlns="" xmlns:p14="http://schemas.microsoft.com/office/powerpoint/2010/main" val="56606923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Джулия</a:t>
            </a:r>
          </a:p>
        </p:txBody>
      </p:sp>
      <p:sp>
        <p:nvSpPr>
          <p:cNvPr id="3" name="Объект 2"/>
          <p:cNvSpPr>
            <a:spLocks noGrp="1"/>
          </p:cNvSpPr>
          <p:nvPr>
            <p:ph sz="quarter" idx="1"/>
          </p:nvPr>
        </p:nvSpPr>
        <p:spPr/>
        <p:txBody>
          <a:bodyPr/>
          <a:lstStyle/>
          <a:p>
            <a:pPr marL="0" indent="0">
              <a:buNone/>
            </a:pPr>
            <a:r>
              <a:rPr lang="ru-RU" dirty="0"/>
              <a:t>Женское имя Джулия произошло от древнеримского рода Юлиев. Оно распространено во многих странах мира, но, пожалуй, самой большой популярностью пользуется в США и Италии. В России это имя знакомо больше в варианте Юлия, но в последние несколько лет встречались и случаи, когда родители давали своей дочери именно имя Джулия.</a:t>
            </a:r>
          </a:p>
        </p:txBody>
      </p:sp>
    </p:spTree>
    <p:extLst>
      <p:ext uri="{BB962C8B-B14F-4D97-AF65-F5344CB8AC3E}">
        <p14:creationId xmlns="" xmlns:p14="http://schemas.microsoft.com/office/powerpoint/2010/main" val="8621130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Ириний</a:t>
            </a:r>
          </a:p>
        </p:txBody>
      </p:sp>
      <p:sp>
        <p:nvSpPr>
          <p:cNvPr id="3" name="Объект 2"/>
          <p:cNvSpPr>
            <a:spLocks noGrp="1"/>
          </p:cNvSpPr>
          <p:nvPr>
            <p:ph sz="quarter" idx="1"/>
          </p:nvPr>
        </p:nvSpPr>
        <p:spPr/>
        <p:txBody>
          <a:bodyPr>
            <a:normAutofit fontScale="92500" lnSpcReduction="20000"/>
          </a:bodyPr>
          <a:lstStyle/>
          <a:p>
            <a:pPr marL="0" indent="0">
              <a:buNone/>
            </a:pPr>
            <a:r>
              <a:rPr lang="ru-RU" dirty="0"/>
              <a:t> </a:t>
            </a:r>
            <a:r>
              <a:rPr lang="ru-RU" dirty="0" smtClean="0"/>
              <a:t>Любящий </a:t>
            </a:r>
            <a:r>
              <a:rPr lang="ru-RU" dirty="0"/>
              <a:t>или мирный. Особенностью имени Ириний является склонность к контакту. Дети с этим именем общительны и жизнерадостны, легко и часто заводят знакомства, но, как правило, отдают предпочтение «лучшему другу», ради которого готовы на все</a:t>
            </a:r>
            <a:r>
              <a:rPr lang="ru-RU" dirty="0" smtClean="0"/>
              <a:t>.</a:t>
            </a:r>
            <a:endParaRPr lang="ru-RU" dirty="0"/>
          </a:p>
          <a:p>
            <a:pPr marL="0" indent="0">
              <a:buNone/>
            </a:pPr>
            <a:r>
              <a:rPr lang="ru-RU" dirty="0"/>
              <a:t>В зрелом возрасте ничего кардинально не меняется, разве что появляется способность мыслить более широкими категориями. Решения принимаются только на основе самого всестороннего и глубокого анализа любой ситуации. Сиюминутные выгоды в рассчет не принимаются. Предпочтение отдается долгосрочным отношениям и обязательствам, как в деловом, так и в личном плане.</a:t>
            </a:r>
          </a:p>
        </p:txBody>
      </p:sp>
    </p:spTree>
    <p:extLst>
      <p:ext uri="{BB962C8B-B14F-4D97-AF65-F5344CB8AC3E}">
        <p14:creationId xmlns="" xmlns:p14="http://schemas.microsoft.com/office/powerpoint/2010/main" val="3707325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Цель проекта</a:t>
            </a:r>
            <a:endParaRPr lang="ru-RU" dirty="0"/>
          </a:p>
        </p:txBody>
      </p:sp>
      <p:sp>
        <p:nvSpPr>
          <p:cNvPr id="3" name="Объект 2"/>
          <p:cNvSpPr>
            <a:spLocks noGrp="1"/>
          </p:cNvSpPr>
          <p:nvPr>
            <p:ph sz="quarter" idx="1"/>
          </p:nvPr>
        </p:nvSpPr>
        <p:spPr/>
        <p:txBody>
          <a:bodyPr/>
          <a:lstStyle/>
          <a:p>
            <a:r>
              <a:rPr lang="ru-RU" dirty="0" smtClean="0"/>
              <a:t>Имя и всё, что вы хотели о нем знать.</a:t>
            </a:r>
            <a:endParaRPr lang="ru-RU" dirty="0"/>
          </a:p>
        </p:txBody>
      </p:sp>
    </p:spTree>
    <p:extLst>
      <p:ext uri="{BB962C8B-B14F-4D97-AF65-F5344CB8AC3E}">
        <p14:creationId xmlns="" xmlns:p14="http://schemas.microsoft.com/office/powerpoint/2010/main" val="25945346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t>Влас</a:t>
            </a:r>
          </a:p>
        </p:txBody>
      </p:sp>
      <p:sp>
        <p:nvSpPr>
          <p:cNvPr id="3" name="Объект 2"/>
          <p:cNvSpPr>
            <a:spLocks noGrp="1"/>
          </p:cNvSpPr>
          <p:nvPr>
            <p:ph sz="quarter" idx="1"/>
          </p:nvPr>
        </p:nvSpPr>
        <p:spPr/>
        <p:txBody>
          <a:bodyPr/>
          <a:lstStyle/>
          <a:p>
            <a:pPr marL="0" indent="0">
              <a:buNone/>
            </a:pPr>
            <a:r>
              <a:rPr lang="ru-RU" dirty="0"/>
              <a:t>Значение и происхождение имени Влас: В переводе с греческого имя означает "Неповоротливый, простой". Данное имя получило на Руси прописку с целью вытеснить культ языческого бога Велеса, чей образ был постепенно заменен образом святого Власия.</a:t>
            </a:r>
          </a:p>
          <a:p>
            <a:pPr marL="0" indent="0">
              <a:buNone/>
            </a:pPr>
            <a:r>
              <a:rPr lang="ru-RU" dirty="0"/>
              <a:t>Энергетика имени Влас: Независимость, трудолюбие, серьезность</a:t>
            </a:r>
          </a:p>
        </p:txBody>
      </p:sp>
    </p:spTree>
    <p:extLst>
      <p:ext uri="{BB962C8B-B14F-4D97-AF65-F5344CB8AC3E}">
        <p14:creationId xmlns="" xmlns:p14="http://schemas.microsoft.com/office/powerpoint/2010/main" val="420135738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611560" y="2743200"/>
            <a:ext cx="7237040" cy="3566120"/>
          </a:xfrm>
        </p:spPr>
        <p:txBody>
          <a:bodyPr/>
          <a:lstStyle/>
          <a:p>
            <a:r>
              <a:rPr lang="ru-RU" dirty="0" smtClean="0"/>
              <a:t>Интернет-сайты:</a:t>
            </a:r>
          </a:p>
          <a:p>
            <a:r>
              <a:rPr lang="en-US" dirty="0">
                <a:hlinkClick r:id="rId2"/>
              </a:rPr>
              <a:t>http://novoston.com</a:t>
            </a:r>
            <a:r>
              <a:rPr lang="en-US" dirty="0" smtClean="0">
                <a:hlinkClick r:id="rId2"/>
              </a:rPr>
              <a:t>/</a:t>
            </a:r>
            <a:endParaRPr lang="ru-RU" dirty="0" smtClean="0"/>
          </a:p>
          <a:p>
            <a:r>
              <a:rPr lang="en-US" dirty="0" smtClean="0">
                <a:hlinkClick r:id="rId3"/>
              </a:rPr>
              <a:t>http://persones.ru/person-name-91.html</a:t>
            </a:r>
            <a:endParaRPr lang="ru-RU" dirty="0" smtClean="0"/>
          </a:p>
          <a:p>
            <a:r>
              <a:rPr lang="en-US" dirty="0" smtClean="0">
                <a:hlinkClick r:id="rId4"/>
              </a:rPr>
              <a:t>http://www.uznayvse.ru/interesting-facts/samyie-populyarnyie-imena.html</a:t>
            </a:r>
            <a:endParaRPr lang="ru-RU" dirty="0" smtClean="0"/>
          </a:p>
          <a:p>
            <a:r>
              <a:rPr lang="en-US" dirty="0">
                <a:hlinkClick r:id="rId5"/>
              </a:rPr>
              <a:t>http://1001goroskop.ru</a:t>
            </a:r>
            <a:r>
              <a:rPr lang="en-US" dirty="0" smtClean="0">
                <a:hlinkClick r:id="rId5"/>
              </a:rPr>
              <a:t>/</a:t>
            </a:r>
            <a:endParaRPr lang="ru-RU" dirty="0" smtClean="0"/>
          </a:p>
          <a:p>
            <a:endParaRPr lang="ru-RU" dirty="0" smtClean="0"/>
          </a:p>
        </p:txBody>
      </p:sp>
      <p:sp>
        <p:nvSpPr>
          <p:cNvPr id="4" name="Заголовок 3"/>
          <p:cNvSpPr>
            <a:spLocks noGrp="1"/>
          </p:cNvSpPr>
          <p:nvPr>
            <p:ph type="title"/>
          </p:nvPr>
        </p:nvSpPr>
        <p:spPr/>
        <p:txBody>
          <a:bodyPr/>
          <a:lstStyle/>
          <a:p>
            <a:r>
              <a:rPr lang="ru-RU" dirty="0" smtClean="0"/>
              <a:t>Источники</a:t>
            </a:r>
            <a:endParaRPr lang="ru-RU" dirty="0"/>
          </a:p>
        </p:txBody>
      </p:sp>
    </p:spTree>
    <p:extLst>
      <p:ext uri="{BB962C8B-B14F-4D97-AF65-F5344CB8AC3E}">
        <p14:creationId xmlns="" xmlns:p14="http://schemas.microsoft.com/office/powerpoint/2010/main" val="514589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Проблемный вопрос.</a:t>
            </a:r>
            <a:endParaRPr lang="ru-RU" dirty="0"/>
          </a:p>
        </p:txBody>
      </p:sp>
      <p:sp>
        <p:nvSpPr>
          <p:cNvPr id="3" name="Объект 2"/>
          <p:cNvSpPr>
            <a:spLocks noGrp="1"/>
          </p:cNvSpPr>
          <p:nvPr>
            <p:ph sz="quarter" idx="1"/>
          </p:nvPr>
        </p:nvSpPr>
        <p:spPr/>
        <p:txBody>
          <a:bodyPr/>
          <a:lstStyle/>
          <a:p>
            <a:r>
              <a:rPr lang="ru-RU" dirty="0" smtClean="0"/>
              <a:t> Эту информацию можно использовать на уроках: Литературы и Обществознания.</a:t>
            </a:r>
          </a:p>
          <a:p>
            <a:r>
              <a:rPr lang="ru-RU" dirty="0"/>
              <a:t> </a:t>
            </a:r>
            <a:r>
              <a:rPr lang="ru-RU" dirty="0" smtClean="0"/>
              <a:t>Для классов начальной школы и для пятых классов.</a:t>
            </a:r>
          </a:p>
        </p:txBody>
      </p:sp>
    </p:spTree>
    <p:extLst>
      <p:ext uri="{BB962C8B-B14F-4D97-AF65-F5344CB8AC3E}">
        <p14:creationId xmlns="" xmlns:p14="http://schemas.microsoft.com/office/powerpoint/2010/main" val="1699332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Оборудование</a:t>
            </a:r>
            <a:endParaRPr lang="ru-RU" dirty="0"/>
          </a:p>
        </p:txBody>
      </p:sp>
      <p:sp>
        <p:nvSpPr>
          <p:cNvPr id="3" name="Объект 2"/>
          <p:cNvSpPr>
            <a:spLocks noGrp="1"/>
          </p:cNvSpPr>
          <p:nvPr>
            <p:ph sz="quarter" idx="1"/>
          </p:nvPr>
        </p:nvSpPr>
        <p:spPr/>
        <p:txBody>
          <a:bodyPr/>
          <a:lstStyle/>
          <a:p>
            <a:r>
              <a:rPr lang="ru-RU" dirty="0" smtClean="0"/>
              <a:t> Электронная техника;</a:t>
            </a:r>
          </a:p>
          <a:p>
            <a:r>
              <a:rPr lang="ru-RU" dirty="0"/>
              <a:t> </a:t>
            </a:r>
            <a:r>
              <a:rPr lang="ru-RU" dirty="0" smtClean="0"/>
              <a:t>Научная литература.</a:t>
            </a:r>
            <a:endParaRPr lang="ru-RU" dirty="0"/>
          </a:p>
        </p:txBody>
      </p:sp>
    </p:spTree>
    <p:extLst>
      <p:ext uri="{BB962C8B-B14F-4D97-AF65-F5344CB8AC3E}">
        <p14:creationId xmlns="" xmlns:p14="http://schemas.microsoft.com/office/powerpoint/2010/main" val="5868044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179512" y="2708920"/>
            <a:ext cx="8784976" cy="3638128"/>
          </a:xfrm>
        </p:spPr>
        <p:txBody>
          <a:bodyPr>
            <a:normAutofit fontScale="92500" lnSpcReduction="20000"/>
          </a:bodyPr>
          <a:lstStyle/>
          <a:p>
            <a:r>
              <a:rPr lang="ru-RU" dirty="0" smtClean="0"/>
              <a:t>Откуда же берется имя у человека?</a:t>
            </a:r>
          </a:p>
          <a:p>
            <a:r>
              <a:rPr lang="ru-RU" dirty="0" smtClean="0"/>
              <a:t>«Мама с папой дают»- ответите вы.</a:t>
            </a:r>
          </a:p>
          <a:p>
            <a:r>
              <a:rPr lang="ru-RU" dirty="0" smtClean="0"/>
              <a:t>Мы заводим домашнее животное и тщательно подходим к выбору клички.</a:t>
            </a:r>
          </a:p>
          <a:p>
            <a:r>
              <a:rPr lang="ru-RU" dirty="0" smtClean="0"/>
              <a:t>Белла- красавица, Барсик- от барса, рыжик- рыженький, альфа- первая, Чарли- смешной, Мурка- мурчит. </a:t>
            </a:r>
          </a:p>
          <a:p>
            <a:r>
              <a:rPr lang="ru-RU" dirty="0" smtClean="0"/>
              <a:t>А недавно в Чистяковской роще горожане высаживали саженцы туй и можжевельника. И им было предоставлено почетное </a:t>
            </a:r>
            <a:r>
              <a:rPr lang="ru-RU" dirty="0"/>
              <a:t>п</a:t>
            </a:r>
            <a:r>
              <a:rPr lang="ru-RU" dirty="0" smtClean="0"/>
              <a:t>раво дать имя молодым деревцам.</a:t>
            </a:r>
          </a:p>
          <a:p>
            <a:r>
              <a:rPr lang="ru-RU" dirty="0" smtClean="0"/>
              <a:t>Кто-то назвал дерево в честь дочери, кто-то в честь матери, кто-то давал шуточные имена.</a:t>
            </a:r>
          </a:p>
          <a:p>
            <a:r>
              <a:rPr lang="ru-RU" dirty="0" smtClean="0"/>
              <a:t>Итак, кошечки, собачки, коровки и даже деревья получают имя, над которым человек долго размышляет. Имя со смыслом. А как у людей?</a:t>
            </a:r>
            <a:endParaRPr lang="ru-RU" dirty="0"/>
          </a:p>
        </p:txBody>
      </p:sp>
      <p:sp>
        <p:nvSpPr>
          <p:cNvPr id="3" name="Заголовок 2"/>
          <p:cNvSpPr>
            <a:spLocks noGrp="1"/>
          </p:cNvSpPr>
          <p:nvPr>
            <p:ph type="title"/>
          </p:nvPr>
        </p:nvSpPr>
        <p:spPr/>
        <p:txBody>
          <a:bodyPr>
            <a:normAutofit/>
          </a:bodyPr>
          <a:lstStyle/>
          <a:p>
            <a:endParaRPr lang="ru-RU" dirty="0"/>
          </a:p>
        </p:txBody>
      </p:sp>
    </p:spTree>
    <p:extLst>
      <p:ext uri="{BB962C8B-B14F-4D97-AF65-F5344CB8AC3E}">
        <p14:creationId xmlns="" xmlns:p14="http://schemas.microsoft.com/office/powerpoint/2010/main" val="6306729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sz="quarter" idx="1"/>
          </p:nvPr>
        </p:nvSpPr>
        <p:spPr>
          <a:xfrm>
            <a:off x="179512" y="188640"/>
            <a:ext cx="8784976" cy="6192688"/>
          </a:xfrm>
        </p:spPr>
        <p:txBody>
          <a:bodyPr>
            <a:normAutofit lnSpcReduction="10000"/>
          </a:bodyPr>
          <a:lstStyle/>
          <a:p>
            <a:pPr marL="0" indent="0">
              <a:buNone/>
            </a:pPr>
            <a:r>
              <a:rPr lang="ru-RU" dirty="0" smtClean="0"/>
              <a:t>     И перед нами первый вопрос : Откуда взялось имя?</a:t>
            </a:r>
          </a:p>
          <a:p>
            <a:pPr marL="0" indent="0">
              <a:buNone/>
            </a:pPr>
            <a:r>
              <a:rPr lang="ru-RU" dirty="0" smtClean="0"/>
              <a:t>Происхождение имён уходит своими корнями в глубокую  древность. Первые имена  не были придуманы для обозначения конкретного человека, люди использовали различные слова: названия животных, растений, времен года, имена Богов… (Ива, Река, Волк). Или же исходя из черт характера, внешности.(Нос, Говорун, Бродяга) </a:t>
            </a:r>
          </a:p>
          <a:p>
            <a:pPr marL="0" indent="0">
              <a:buNone/>
            </a:pPr>
            <a:r>
              <a:rPr lang="ru-RU" dirty="0"/>
              <a:t> </a:t>
            </a:r>
            <a:r>
              <a:rPr lang="ru-RU" dirty="0" smtClean="0"/>
              <a:t> Так, например самого высокого человека могли назвать Скала, а самого маленького Мышь. Именно такого принципа придерживались индейцы в своих племенах только в имени ещё использовали характеристику: Зоркий Орел, Красивая Луна, Быстрая Лань. Так же они называли детей так, чтобы  имя звучало отталкивающе, отгоняло злых духов.	   </a:t>
            </a:r>
            <a:endParaRPr lang="ru-RU" dirty="0"/>
          </a:p>
        </p:txBody>
      </p:sp>
    </p:spTree>
    <p:extLst>
      <p:ext uri="{BB962C8B-B14F-4D97-AF65-F5344CB8AC3E}">
        <p14:creationId xmlns="" xmlns:p14="http://schemas.microsoft.com/office/powerpoint/2010/main" val="2670086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
          </p:nvPr>
        </p:nvSpPr>
        <p:spPr>
          <a:xfrm>
            <a:off x="179512" y="188640"/>
            <a:ext cx="8784976" cy="6192688"/>
          </a:xfrm>
        </p:spPr>
        <p:txBody>
          <a:bodyPr>
            <a:normAutofit fontScale="92500" lnSpcReduction="20000"/>
          </a:bodyPr>
          <a:lstStyle/>
          <a:p>
            <a:r>
              <a:rPr lang="ru-RU" dirty="0" smtClean="0"/>
              <a:t>     Также в истории частым было явление, когда у ребенка было два имени: одно знали он и родители, второе – для всех остальных. У православных эта традиция сохранилась. Именно поэтому ребенку при рождении дают одно имя, а при крещении – другое. </a:t>
            </a:r>
          </a:p>
          <a:p>
            <a:r>
              <a:rPr lang="ru-RU" dirty="0" smtClean="0"/>
              <a:t>     В Древней Греции младенцев именовали в честь героев и богов. Греки верили, что тогда ребенок унаследует их величие и силу.</a:t>
            </a:r>
          </a:p>
          <a:p>
            <a:r>
              <a:rPr lang="ru-RU" dirty="0"/>
              <a:t> </a:t>
            </a:r>
            <a:r>
              <a:rPr lang="ru-RU" dirty="0" smtClean="0"/>
              <a:t>    Что же до привычных нам имен….. История их происхождения не всегда простая. Многие думают, что такие имена, как Мария и Иван – исконно русские, но это заблуждение, они пришли к нам из других языков. Среди используемых у нас имен есть те, которые имеют греческие, скандинавские и латинские корни. После принятия христианства и ухода от язычества, в нашу культуру стали проникать иностранные имена. Никита – победитель, Алексей – защитник, Елена – светлая, и т.д.</a:t>
            </a:r>
          </a:p>
          <a:p>
            <a:r>
              <a:rPr lang="ru-RU" dirty="0"/>
              <a:t> </a:t>
            </a:r>
          </a:p>
        </p:txBody>
      </p:sp>
    </p:spTree>
    <p:extLst>
      <p:ext uri="{BB962C8B-B14F-4D97-AF65-F5344CB8AC3E}">
        <p14:creationId xmlns="" xmlns:p14="http://schemas.microsoft.com/office/powerpoint/2010/main" val="396591554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539</TotalTime>
  <Words>2547</Words>
  <Application>Microsoft Office PowerPoint</Application>
  <PresentationFormat>Экран (4:3)</PresentationFormat>
  <Paragraphs>201</Paragraphs>
  <Slides>41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41</vt:i4>
      </vt:variant>
    </vt:vector>
  </HeadingPairs>
  <TitlesOfParts>
    <vt:vector size="42" baseType="lpstr">
      <vt:lpstr>Официальная</vt:lpstr>
      <vt:lpstr>Проектная работа по теме «Тайна имени»</vt:lpstr>
      <vt:lpstr>Слайд 2</vt:lpstr>
      <vt:lpstr>Слайд 3</vt:lpstr>
      <vt:lpstr>Цель проекта</vt:lpstr>
      <vt:lpstr>Проблемный вопрос.</vt:lpstr>
      <vt:lpstr>Оборудование</vt:lpstr>
      <vt:lpstr>Слайд 7</vt:lpstr>
      <vt:lpstr>Слайд 8</vt:lpstr>
      <vt:lpstr>Слайд 9</vt:lpstr>
      <vt:lpstr>Слайд 10</vt:lpstr>
      <vt:lpstr>Слайд 11</vt:lpstr>
      <vt:lpstr>Александр Сергеевич Пушкин</vt:lpstr>
      <vt:lpstr>Слайд 13</vt:lpstr>
      <vt:lpstr>Слайд 14</vt:lpstr>
      <vt:lpstr>Слайд 15</vt:lpstr>
      <vt:lpstr>Значение имени Ирина.</vt:lpstr>
      <vt:lpstr>Значение имени Ирина</vt:lpstr>
      <vt:lpstr>Знаменитость с именем Ирина</vt:lpstr>
      <vt:lpstr>Слайд 19</vt:lpstr>
      <vt:lpstr>Ирина Роднина</vt:lpstr>
      <vt:lpstr>Слайд 21</vt:lpstr>
      <vt:lpstr>Значение имени София.</vt:lpstr>
      <vt:lpstr>Значение имени София.</vt:lpstr>
      <vt:lpstr>Знаменитость с именем София.</vt:lpstr>
      <vt:lpstr>Слайд 25</vt:lpstr>
      <vt:lpstr>Софья Павлова</vt:lpstr>
      <vt:lpstr>Значение имени Екатерина.</vt:lpstr>
      <vt:lpstr>Значение имени Екатерина.</vt:lpstr>
      <vt:lpstr>Знаменитость с именем Екатерина.</vt:lpstr>
      <vt:lpstr>Слайд 30</vt:lpstr>
      <vt:lpstr>Самые популярные имена.</vt:lpstr>
      <vt:lpstr>Анастасия</vt:lpstr>
      <vt:lpstr>Александр</vt:lpstr>
      <vt:lpstr>Дарья</vt:lpstr>
      <vt:lpstr>Дмитрий</vt:lpstr>
      <vt:lpstr>Самые редкие имена.</vt:lpstr>
      <vt:lpstr>Маруся</vt:lpstr>
      <vt:lpstr>Джулия</vt:lpstr>
      <vt:lpstr>Ириний</vt:lpstr>
      <vt:lpstr>Влас</vt:lpstr>
      <vt:lpstr>Источники</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Проектная работа по теме «Тайна имени»</dc:title>
  <dc:creator>mike</dc:creator>
  <cp:lastModifiedBy>user78</cp:lastModifiedBy>
  <cp:revision>34</cp:revision>
  <dcterms:created xsi:type="dcterms:W3CDTF">2016-04-24T18:52:55Z</dcterms:created>
  <dcterms:modified xsi:type="dcterms:W3CDTF">2023-03-22T10:32:38Z</dcterms:modified>
</cp:coreProperties>
</file>