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388" r:id="rId3"/>
    <p:sldId id="383" r:id="rId4"/>
    <p:sldId id="389" r:id="rId5"/>
    <p:sldId id="391" r:id="rId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6C7"/>
    <a:srgbClr val="05B48E"/>
    <a:srgbClr val="FE4203"/>
    <a:srgbClr val="F86F38"/>
    <a:srgbClr val="065889"/>
    <a:srgbClr val="44546A"/>
    <a:srgbClr val="A5A5A5"/>
    <a:srgbClr val="767171"/>
    <a:srgbClr val="CEFEF4"/>
    <a:srgbClr val="F95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7" autoAdjust="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D03DA-D88D-4728-8D77-5B7EF3DCF6B0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9"/>
            <a:ext cx="5486400" cy="391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0DDE2-3D17-4085-A182-EFAF4A476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0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Уважаемые коллеги!</a:t>
            </a:r>
          </a:p>
          <a:p>
            <a:pPr algn="ctr"/>
            <a:endParaRPr lang="ru-RU" dirty="0"/>
          </a:p>
          <a:p>
            <a:pPr algn="just"/>
            <a:r>
              <a:rPr lang="ru-RU" dirty="0" smtClean="0"/>
              <a:t>Позади дополнительный этап ГИА. Итоги основного периода ЕГЭ мы обсудили на предыдущих совещаниях. </a:t>
            </a:r>
          </a:p>
          <a:p>
            <a:pPr algn="just"/>
            <a:r>
              <a:rPr lang="ru-RU" dirty="0" smtClean="0"/>
              <a:t>Сегодня я познакомлю вас с результатами ОГЭ в основной и дополнительный период и результатами ЕГЭ сентябрьского периода. </a:t>
            </a:r>
          </a:p>
          <a:p>
            <a:pPr algn="just"/>
            <a:r>
              <a:rPr lang="ru-RU" dirty="0" smtClean="0"/>
              <a:t>Кратко проанализируем результаты совместной работы по выполнению поручения Рособрнадзора: приблизить качество организации ОГЭ к ЕГЭ, повысить объективность проведения ГИА-9.</a:t>
            </a:r>
          </a:p>
          <a:p>
            <a:pPr algn="just"/>
            <a:r>
              <a:rPr lang="ru-RU" dirty="0" smtClean="0"/>
              <a:t>Статистические сборники с итогами ОГЭ и ЕГЭ размещены в закрытом доступе на сайте ЦОКО для использования в работе. Кроме того, там же опубликован содержательный анализ ЕГЭ по предметам.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0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8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3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5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7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4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3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79D2-5EB5-4951-AA63-CF4DE75C4462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Заголовок 1"/>
          <p:cNvSpPr>
            <a:spLocks noGrp="1"/>
          </p:cNvSpPr>
          <p:nvPr>
            <p:ph type="ctrTitle"/>
          </p:nvPr>
        </p:nvSpPr>
        <p:spPr>
          <a:xfrm>
            <a:off x="4421756" y="3157590"/>
            <a:ext cx="7502390" cy="953985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ru-RU" altLang="ru-RU" sz="2800" b="1" dirty="0" smtClean="0">
                <a:solidFill>
                  <a:srgbClr val="065889"/>
                </a:solidFill>
                <a:latin typeface="+mn-lt"/>
                <a:cs typeface="Times New Roman" panose="02020603050405020304" pitchFamily="18" charset="0"/>
              </a:rPr>
              <a:t>О подготовке к проведению итогового сочинения (изложения) 2 декабря 2020 г.</a:t>
            </a:r>
          </a:p>
        </p:txBody>
      </p:sp>
      <p:sp>
        <p:nvSpPr>
          <p:cNvPr id="1434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1398" y="510524"/>
            <a:ext cx="9144000" cy="768350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065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Краснодарского края</a:t>
            </a:r>
          </a:p>
        </p:txBody>
      </p:sp>
      <p:pic>
        <p:nvPicPr>
          <p:cNvPr id="12" name="Picture 2" descr="D:\Foto\Логотипы\Логотип МОН_бел400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225" y="265113"/>
            <a:ext cx="1435100" cy="143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 descr="Край_чистый_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6580" y="2198030"/>
            <a:ext cx="4653195" cy="42558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30433" y="6253812"/>
            <a:ext cx="2551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" b="1" dirty="0" smtClean="0">
                <a:solidFill>
                  <a:srgbClr val="065889"/>
                </a:solidFill>
              </a:rPr>
              <a:t>30.</a:t>
            </a:r>
            <a:r>
              <a:rPr lang="en-US" sz="1990" b="1" dirty="0" smtClean="0">
                <a:solidFill>
                  <a:srgbClr val="065889"/>
                </a:solidFill>
              </a:rPr>
              <a:t>10</a:t>
            </a:r>
            <a:r>
              <a:rPr lang="ru-RU" sz="1990" b="1" dirty="0" smtClean="0">
                <a:solidFill>
                  <a:srgbClr val="065889"/>
                </a:solidFill>
              </a:rPr>
              <a:t>.2020</a:t>
            </a:r>
            <a:endParaRPr lang="ru-RU" sz="1990" b="1" dirty="0">
              <a:solidFill>
                <a:srgbClr val="0658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7673" y="5949888"/>
            <a:ext cx="7305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65889"/>
                </a:solidFill>
              </a:rPr>
              <a:t>Бойкова</a:t>
            </a:r>
            <a:r>
              <a:rPr lang="ru-RU" sz="2000" b="1" dirty="0" smtClean="0">
                <a:solidFill>
                  <a:srgbClr val="065889"/>
                </a:solidFill>
              </a:rPr>
              <a:t> Марина Евгеньевна, </a:t>
            </a:r>
          </a:p>
          <a:p>
            <a:r>
              <a:rPr lang="ru-RU" sz="2000" b="1" dirty="0">
                <a:solidFill>
                  <a:srgbClr val="065889"/>
                </a:solidFill>
              </a:rPr>
              <a:t>з</a:t>
            </a:r>
            <a:r>
              <a:rPr lang="ru-RU" sz="2000" b="1" dirty="0" smtClean="0">
                <a:solidFill>
                  <a:srgbClr val="065889"/>
                </a:solidFill>
              </a:rPr>
              <a:t>аместитель руководителя ГКУ КК ЦОКО</a:t>
            </a:r>
            <a:endParaRPr lang="ru-RU" sz="2000" b="1" dirty="0">
              <a:solidFill>
                <a:srgbClr val="065889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 flipV="1">
            <a:off x="0" y="1898806"/>
            <a:ext cx="8164512" cy="99169"/>
            <a:chOff x="1" y="4450235"/>
            <a:chExt cx="15983746" cy="135580"/>
          </a:xfrm>
        </p:grpSpPr>
        <p:sp>
          <p:nvSpPr>
            <p:cNvPr id="13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4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 flipV="1">
            <a:off x="5661890" y="5708124"/>
            <a:ext cx="6360849" cy="92311"/>
            <a:chOff x="1" y="4450235"/>
            <a:chExt cx="15983746" cy="135580"/>
          </a:xfrm>
        </p:grpSpPr>
        <p:sp>
          <p:nvSpPr>
            <p:cNvPr id="18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9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0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1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</p:spTree>
    <p:extLst>
      <p:ext uri="{BB962C8B-B14F-4D97-AF65-F5344CB8AC3E}">
        <p14:creationId xmlns:p14="http://schemas.microsoft.com/office/powerpoint/2010/main" val="905178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подготовке к проведению итогового 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2" name="Загнутый угол 1"/>
          <p:cNvSpPr/>
          <p:nvPr/>
        </p:nvSpPr>
        <p:spPr>
          <a:xfrm>
            <a:off x="314648" y="3795066"/>
            <a:ext cx="2156310" cy="1860527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Методические </a:t>
            </a:r>
            <a:r>
              <a:rPr lang="ru-RU" b="1" dirty="0">
                <a:solidFill>
                  <a:srgbClr val="065889"/>
                </a:solidFill>
              </a:rPr>
              <a:t>рекомендации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по </a:t>
            </a:r>
            <a:r>
              <a:rPr lang="ru-RU" sz="1400" b="1" dirty="0" smtClean="0">
                <a:solidFill>
                  <a:srgbClr val="065889"/>
                </a:solidFill>
              </a:rPr>
              <a:t>организации</a:t>
            </a:r>
            <a:endParaRPr lang="ru-RU" sz="1400" b="1" dirty="0">
              <a:solidFill>
                <a:srgbClr val="065889"/>
              </a:solidFill>
            </a:endParaRP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и проведению итогового </a:t>
            </a:r>
            <a:r>
              <a:rPr lang="ru-RU" sz="1400" b="1" dirty="0" smtClean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учебном </a:t>
            </a:r>
            <a:r>
              <a:rPr lang="ru-RU" sz="1400" b="1" dirty="0">
                <a:solidFill>
                  <a:srgbClr val="065889"/>
                </a:solidFill>
              </a:rPr>
              <a:t>году</a:t>
            </a:r>
          </a:p>
        </p:txBody>
      </p:sp>
      <p:sp>
        <p:nvSpPr>
          <p:cNvPr id="68" name="Пятиугольник 67"/>
          <p:cNvSpPr/>
          <p:nvPr/>
        </p:nvSpPr>
        <p:spPr>
          <a:xfrm rot="5400000">
            <a:off x="9133062" y="-631708"/>
            <a:ext cx="898506" cy="4237684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7392334" y="1113607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Локальные акты</a:t>
            </a:r>
          </a:p>
        </p:txBody>
      </p:sp>
      <p:sp>
        <p:nvSpPr>
          <p:cNvPr id="70" name="Пятиугольник 69"/>
          <p:cNvSpPr/>
          <p:nvPr/>
        </p:nvSpPr>
        <p:spPr>
          <a:xfrm rot="5400000" flipV="1">
            <a:off x="3265194" y="-649583"/>
            <a:ext cx="834412" cy="4237684"/>
          </a:xfrm>
          <a:prstGeom prst="homePlate">
            <a:avLst/>
          </a:prstGeom>
          <a:solidFill>
            <a:srgbClr val="05B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5"/>
          <p:cNvSpPr txBox="1"/>
          <p:nvPr/>
        </p:nvSpPr>
        <p:spPr>
          <a:xfrm>
            <a:off x="2224215" y="1145214"/>
            <a:ext cx="321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Локальные акты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8217938" y="2015077"/>
            <a:ext cx="2580627" cy="418830"/>
          </a:xfrm>
          <a:prstGeom prst="bevel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Региональные</a:t>
            </a:r>
            <a:endParaRPr lang="ru-RU" sz="2400" b="1" dirty="0"/>
          </a:p>
        </p:txBody>
      </p:sp>
      <p:sp>
        <p:nvSpPr>
          <p:cNvPr id="73" name="Багетная рамка 72"/>
          <p:cNvSpPr/>
          <p:nvPr/>
        </p:nvSpPr>
        <p:spPr>
          <a:xfrm>
            <a:off x="1256598" y="1989262"/>
            <a:ext cx="4694248" cy="418830"/>
          </a:xfrm>
          <a:prstGeom prst="bevel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Федеральные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488986" y="3128104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1203687" y="3172063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Загнутый угол 78"/>
          <p:cNvSpPr/>
          <p:nvPr/>
        </p:nvSpPr>
        <p:spPr>
          <a:xfrm>
            <a:off x="2662167" y="3786988"/>
            <a:ext cx="2156310" cy="1868605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Правила заполнения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бланков итогового </a:t>
            </a:r>
            <a:r>
              <a:rPr lang="ru-RU" sz="1400" b="1" dirty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учебном году</a:t>
            </a:r>
          </a:p>
          <a:p>
            <a:pPr algn="ctr"/>
            <a:endParaRPr lang="ru-RU" sz="1400" b="1" dirty="0">
              <a:solidFill>
                <a:srgbClr val="065889"/>
              </a:solidFill>
            </a:endParaRPr>
          </a:p>
        </p:txBody>
      </p:sp>
      <p:sp>
        <p:nvSpPr>
          <p:cNvPr id="74" name="Стрелка вниз 73"/>
          <p:cNvSpPr/>
          <p:nvPr/>
        </p:nvSpPr>
        <p:spPr>
          <a:xfrm>
            <a:off x="9204083" y="3199854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агнутый угол 74"/>
          <p:cNvSpPr/>
          <p:nvPr/>
        </p:nvSpPr>
        <p:spPr>
          <a:xfrm>
            <a:off x="7971467" y="3786987"/>
            <a:ext cx="3294844" cy="2309013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Порядок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проведения и проверки итогового сочинения (изложения)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в Краснодарском крае</a:t>
            </a:r>
            <a:endParaRPr lang="ru-RU" sz="2000" b="1" dirty="0">
              <a:solidFill>
                <a:srgbClr val="065889"/>
              </a:solidFill>
            </a:endParaRPr>
          </a:p>
        </p:txBody>
      </p:sp>
      <p:sp>
        <p:nvSpPr>
          <p:cNvPr id="77" name="Стрелка вниз 76"/>
          <p:cNvSpPr/>
          <p:nvPr/>
        </p:nvSpPr>
        <p:spPr>
          <a:xfrm>
            <a:off x="5585169" y="3106070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агнутый угол 77"/>
          <p:cNvSpPr/>
          <p:nvPr/>
        </p:nvSpPr>
        <p:spPr>
          <a:xfrm>
            <a:off x="5029042" y="3786988"/>
            <a:ext cx="2156310" cy="1868605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Сборник</a:t>
            </a:r>
            <a:r>
              <a:rPr lang="ru-RU" sz="1400" b="1" dirty="0" smtClean="0">
                <a:solidFill>
                  <a:srgbClr val="065889"/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отчетных форм </a:t>
            </a:r>
            <a:r>
              <a:rPr lang="ru-RU" sz="1400" b="1" dirty="0">
                <a:solidFill>
                  <a:srgbClr val="065889"/>
                </a:solidFill>
              </a:rPr>
              <a:t>для </a:t>
            </a:r>
            <a:r>
              <a:rPr lang="ru-RU" sz="1400" b="1" dirty="0" smtClean="0">
                <a:solidFill>
                  <a:srgbClr val="065889"/>
                </a:solidFill>
              </a:rPr>
              <a:t>проведения итогового </a:t>
            </a:r>
            <a:r>
              <a:rPr lang="ru-RU" sz="1400" b="1" dirty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учебном году</a:t>
            </a:r>
          </a:p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</p:txBody>
      </p:sp>
      <p:sp>
        <p:nvSpPr>
          <p:cNvPr id="115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1256598" y="2527627"/>
            <a:ext cx="5054064" cy="56479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Письмо </a:t>
            </a:r>
            <a:r>
              <a:rPr lang="ru-RU" b="1" dirty="0" err="1">
                <a:solidFill>
                  <a:srgbClr val="065889"/>
                </a:solidFill>
              </a:rPr>
              <a:t>Рособрнадзора</a:t>
            </a:r>
            <a:endParaRPr lang="ru-RU" b="1" dirty="0">
              <a:solidFill>
                <a:srgbClr val="065889"/>
              </a:solidFill>
            </a:endParaRP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от 24.09.2020 № 05-86</a:t>
            </a:r>
          </a:p>
        </p:txBody>
      </p:sp>
      <p:sp>
        <p:nvSpPr>
          <p:cNvPr id="116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8028613" y="2591288"/>
            <a:ext cx="2912863" cy="56479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Приказ </a:t>
            </a:r>
            <a:r>
              <a:rPr lang="ru-RU" b="1" dirty="0" err="1">
                <a:solidFill>
                  <a:srgbClr val="065889"/>
                </a:solidFill>
              </a:rPr>
              <a:t>МОНиМП</a:t>
            </a:r>
            <a:r>
              <a:rPr lang="ru-RU" b="1" dirty="0">
                <a:solidFill>
                  <a:srgbClr val="065889"/>
                </a:solidFill>
              </a:rPr>
              <a:t> КК</a:t>
            </a: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от 31.01.2019  № 315 </a:t>
            </a:r>
          </a:p>
        </p:txBody>
      </p:sp>
      <p:sp>
        <p:nvSpPr>
          <p:cNvPr id="28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338937" y="5735234"/>
            <a:ext cx="7190752" cy="112276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ПОРЯДОК проведения ГИА-11 (утверждён приказом </a:t>
            </a:r>
            <a:r>
              <a:rPr lang="ru-RU" sz="2000" b="1" dirty="0" err="1" smtClean="0">
                <a:solidFill>
                  <a:srgbClr val="065889"/>
                </a:solidFill>
              </a:rPr>
              <a:t>Минпросвещения</a:t>
            </a:r>
            <a:r>
              <a:rPr lang="ru-RU" sz="2000" b="1" dirty="0" smtClean="0">
                <a:solidFill>
                  <a:srgbClr val="065889"/>
                </a:solidFill>
              </a:rPr>
              <a:t> России и </a:t>
            </a:r>
            <a:r>
              <a:rPr lang="ru-RU" sz="2000" b="1" dirty="0" err="1" smtClean="0">
                <a:solidFill>
                  <a:srgbClr val="065889"/>
                </a:solidFill>
              </a:rPr>
              <a:t>Рособрнадзора</a:t>
            </a:r>
            <a:r>
              <a:rPr lang="ru-RU" sz="2000" b="1" dirty="0" smtClean="0">
                <a:solidFill>
                  <a:srgbClr val="065889"/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07.11.2018 № 190/1512</a:t>
            </a:r>
            <a:endParaRPr lang="ru-RU" sz="2000" b="1" dirty="0">
              <a:solidFill>
                <a:srgbClr val="065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F5F5F"/>
                </a:solidFill>
              </a:rPr>
              <a:t>Особенности проведения </a:t>
            </a:r>
            <a:r>
              <a:rPr lang="ru-RU" sz="2800" b="1" dirty="0">
                <a:solidFill>
                  <a:srgbClr val="5F5F5F"/>
                </a:solidFill>
              </a:rPr>
              <a:t>итогового сочинения (изложения)</a:t>
            </a:r>
            <a:endParaRPr lang="en-US" sz="2800" b="1" dirty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62144" y="706815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774529" y="1152069"/>
            <a:ext cx="10143248" cy="820347"/>
            <a:chOff x="909336" y="1296365"/>
            <a:chExt cx="10143248" cy="625032"/>
          </a:xfrm>
        </p:grpSpPr>
        <p:sp>
          <p:nvSpPr>
            <p:cNvPr id="3" name="Нашивка 2"/>
            <p:cNvSpPr/>
            <p:nvPr/>
          </p:nvSpPr>
          <p:spPr>
            <a:xfrm>
              <a:off x="909336" y="1296365"/>
              <a:ext cx="1157134" cy="625032"/>
            </a:xfrm>
            <a:prstGeom prst="chevron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>
              <a:off x="2057159" y="1296365"/>
              <a:ext cx="942613" cy="625032"/>
            </a:xfrm>
            <a:prstGeom prst="chevron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73752" y="1296365"/>
              <a:ext cx="8378832" cy="625032"/>
            </a:xfrm>
            <a:prstGeom prst="rect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17043" y="1191532"/>
            <a:ext cx="8986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</a:rPr>
              <a:t>2019-2020 </a:t>
            </a:r>
            <a:r>
              <a:rPr lang="ru-RU" sz="2000" b="1" dirty="0">
                <a:solidFill>
                  <a:schemeClr val="bg1"/>
                </a:solidFill>
              </a:rPr>
              <a:t>учебном году сочинение (изложение) проводилось </a:t>
            </a:r>
            <a:r>
              <a:rPr lang="ru-RU" sz="2000" b="1" dirty="0" smtClean="0">
                <a:solidFill>
                  <a:schemeClr val="bg1"/>
                </a:solidFill>
              </a:rPr>
              <a:t>НЕ в </a:t>
            </a:r>
            <a:r>
              <a:rPr lang="ru-RU" sz="2000" b="1" dirty="0">
                <a:solidFill>
                  <a:schemeClr val="bg1"/>
                </a:solidFill>
              </a:rPr>
              <a:t>своей </a:t>
            </a:r>
            <a:r>
              <a:rPr lang="ru-RU" sz="2000" b="1" dirty="0" smtClean="0">
                <a:solidFill>
                  <a:schemeClr val="bg1"/>
                </a:solidFill>
              </a:rPr>
              <a:t>школе (преимущественно в ППЭ под видеонаблюдением)</a:t>
            </a:r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74529" y="2094599"/>
            <a:ext cx="10143248" cy="852375"/>
            <a:chOff x="909336" y="1296365"/>
            <a:chExt cx="10143248" cy="625032"/>
          </a:xfrm>
          <a:solidFill>
            <a:srgbClr val="065889"/>
          </a:solidFill>
        </p:grpSpPr>
        <p:sp>
          <p:nvSpPr>
            <p:cNvPr id="18" name="Нашивка 17"/>
            <p:cNvSpPr/>
            <p:nvPr/>
          </p:nvSpPr>
          <p:spPr>
            <a:xfrm>
              <a:off x="909336" y="1296365"/>
              <a:ext cx="1157134" cy="625032"/>
            </a:xfrm>
            <a:prstGeom prst="chevron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Нашивка 18"/>
            <p:cNvSpPr/>
            <p:nvPr/>
          </p:nvSpPr>
          <p:spPr>
            <a:xfrm>
              <a:off x="2057159" y="1296365"/>
              <a:ext cx="942613" cy="625032"/>
            </a:xfrm>
            <a:prstGeom prst="chevron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73752" y="1296365"/>
              <a:ext cx="8378832" cy="625032"/>
            </a:xfrm>
            <a:prstGeom prst="rect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864965" y="2269141"/>
            <a:ext cx="8986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Особенность </a:t>
            </a:r>
            <a:r>
              <a:rPr lang="ru-RU" sz="2400" b="1" dirty="0">
                <a:solidFill>
                  <a:schemeClr val="bg1"/>
                </a:solidFill>
              </a:rPr>
              <a:t>проведения ИС в </a:t>
            </a:r>
            <a:r>
              <a:rPr lang="ru-RU" sz="2400" b="1" dirty="0" smtClean="0">
                <a:solidFill>
                  <a:schemeClr val="bg1"/>
                </a:solidFill>
              </a:rPr>
              <a:t>2020-2021 </a:t>
            </a:r>
            <a:r>
              <a:rPr lang="ru-RU" sz="2400" b="1" dirty="0">
                <a:solidFill>
                  <a:schemeClr val="bg1"/>
                </a:solidFill>
              </a:rPr>
              <a:t>учебном году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629863" y="3243700"/>
            <a:ext cx="4189416" cy="2831544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b="1" dirty="0">
              <a:solidFill>
                <a:srgbClr val="44546A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44546A"/>
                </a:solidFill>
              </a:rPr>
              <a:t> </a:t>
            </a:r>
            <a:r>
              <a:rPr lang="ru-RU" sz="3200" b="1" dirty="0" smtClean="0">
                <a:solidFill>
                  <a:srgbClr val="44546A"/>
                </a:solidFill>
              </a:rPr>
              <a:t>все пишут итоговое сочинение </a:t>
            </a:r>
            <a:r>
              <a:rPr lang="ru-RU" sz="3200" b="1" u="sng" dirty="0" smtClean="0">
                <a:solidFill>
                  <a:srgbClr val="44546A"/>
                </a:solidFill>
              </a:rPr>
              <a:t>у себя,</a:t>
            </a:r>
          </a:p>
          <a:p>
            <a:pPr algn="ctr"/>
            <a:r>
              <a:rPr lang="ru-RU" sz="3200" b="1" u="sng" dirty="0" smtClean="0">
                <a:solidFill>
                  <a:srgbClr val="44546A"/>
                </a:solidFill>
              </a:rPr>
              <a:t>в школах.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4529" y="3243699"/>
            <a:ext cx="4819825" cy="2831544"/>
          </a:xfrm>
          <a:prstGeom prst="rect">
            <a:avLst/>
          </a:prstGeom>
          <a:solidFill>
            <a:srgbClr val="FDD6C7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44546A"/>
                </a:solidFill>
              </a:rPr>
              <a:t>- муниципальные </a:t>
            </a:r>
            <a:r>
              <a:rPr lang="ru-RU" sz="3200" b="1" dirty="0">
                <a:solidFill>
                  <a:srgbClr val="44546A"/>
                </a:solidFill>
              </a:rPr>
              <a:t>ОО, </a:t>
            </a:r>
          </a:p>
          <a:p>
            <a:r>
              <a:rPr lang="ru-RU" sz="3200" b="1" dirty="0" smtClean="0">
                <a:solidFill>
                  <a:srgbClr val="44546A"/>
                </a:solidFill>
              </a:rPr>
              <a:t>- частные </a:t>
            </a:r>
            <a:r>
              <a:rPr lang="ru-RU" sz="3200" b="1" dirty="0">
                <a:solidFill>
                  <a:srgbClr val="44546A"/>
                </a:solidFill>
              </a:rPr>
              <a:t>и </a:t>
            </a:r>
            <a:r>
              <a:rPr lang="ru-RU" sz="3200" b="1" dirty="0" smtClean="0">
                <a:solidFill>
                  <a:srgbClr val="44546A"/>
                </a:solidFill>
              </a:rPr>
              <a:t>государственные </a:t>
            </a:r>
            <a:r>
              <a:rPr lang="ru-RU" sz="3200" b="1" dirty="0">
                <a:solidFill>
                  <a:srgbClr val="44546A"/>
                </a:solidFill>
              </a:rPr>
              <a:t>школы, </a:t>
            </a:r>
          </a:p>
          <a:p>
            <a:r>
              <a:rPr lang="ru-RU" sz="3200" b="1" dirty="0" smtClean="0">
                <a:solidFill>
                  <a:srgbClr val="44546A"/>
                </a:solidFill>
              </a:rPr>
              <a:t>- ВПЛ</a:t>
            </a:r>
            <a:r>
              <a:rPr lang="ru-RU" sz="3200" b="1" dirty="0">
                <a:solidFill>
                  <a:srgbClr val="44546A"/>
                </a:solidFill>
              </a:rPr>
              <a:t>, прикрепленные к школам </a:t>
            </a:r>
          </a:p>
          <a:p>
            <a:endParaRPr lang="ru-RU" dirty="0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5718313" y="3100529"/>
            <a:ext cx="525294" cy="3102435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74529" y="6238592"/>
            <a:ext cx="552435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Обучающиеся на дому - дома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6352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96" y="201511"/>
            <a:ext cx="10638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</a:t>
            </a:r>
            <a:r>
              <a:rPr lang="ru-RU" sz="2800" b="1" dirty="0" smtClean="0">
                <a:solidFill>
                  <a:srgbClr val="5F5F5F"/>
                </a:solidFill>
              </a:rPr>
              <a:t>работе комиссии по проверке итогового </a:t>
            </a:r>
            <a:r>
              <a:rPr lang="ru-RU" sz="2800" b="1" dirty="0">
                <a:solidFill>
                  <a:srgbClr val="5F5F5F"/>
                </a:solidFill>
              </a:rPr>
              <a:t>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Локальные акты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5137089" y="-1887676"/>
            <a:ext cx="1056807" cy="7122586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Особенности работы комиссии по проверке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(вариант 1)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113066" y="2202021"/>
            <a:ext cx="5304430" cy="1201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Муниципальная комиссия по проверке ИС</a:t>
            </a:r>
            <a:endParaRPr lang="ru-RU" sz="2400" b="1" dirty="0"/>
          </a:p>
        </p:txBody>
      </p:sp>
      <p:sp>
        <p:nvSpPr>
          <p:cNvPr id="3" name="Овал 2"/>
          <p:cNvSpPr/>
          <p:nvPr/>
        </p:nvSpPr>
        <p:spPr>
          <a:xfrm>
            <a:off x="214098" y="3313611"/>
            <a:ext cx="2598770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СОШ № 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04200" y="4837610"/>
            <a:ext cx="2654576" cy="127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91816" y="4833255"/>
            <a:ext cx="2673531" cy="1297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3 экспертов МК – </a:t>
            </a:r>
          </a:p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126583" y="2586446"/>
            <a:ext cx="2804160" cy="1454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3 экспертов МК – </a:t>
            </a:r>
          </a:p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29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3071092">
            <a:off x="2743200" y="3143794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00282">
            <a:off x="3746656" y="3505172"/>
            <a:ext cx="461554" cy="1257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 rot="21100761">
            <a:off x="6208611" y="3589319"/>
            <a:ext cx="461554" cy="1174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 rot="17587265">
            <a:off x="8573185" y="2794305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 rot="19811876">
            <a:off x="8079963" y="3196893"/>
            <a:ext cx="461554" cy="2212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8691154" y="4833255"/>
            <a:ext cx="3413051" cy="1820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И так далее по числу школ в МОУО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0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96" y="201511"/>
            <a:ext cx="10638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</a:t>
            </a:r>
            <a:r>
              <a:rPr lang="ru-RU" sz="2800" b="1" dirty="0" smtClean="0">
                <a:solidFill>
                  <a:srgbClr val="5F5F5F"/>
                </a:solidFill>
              </a:rPr>
              <a:t>работе комиссии по проверке итогового </a:t>
            </a:r>
            <a:r>
              <a:rPr lang="ru-RU" sz="2800" b="1" dirty="0">
                <a:solidFill>
                  <a:srgbClr val="5F5F5F"/>
                </a:solidFill>
              </a:rPr>
              <a:t>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Локальные акты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5306736" y="-2706838"/>
            <a:ext cx="1056807" cy="8643312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Особенности работы комиссии по проверке и оцениванию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(вариант </a:t>
            </a:r>
            <a:r>
              <a:rPr lang="ru-RU" sz="2400" b="1" dirty="0">
                <a:solidFill>
                  <a:prstClr val="white"/>
                </a:solidFill>
              </a:rPr>
              <a:t>2</a:t>
            </a:r>
            <a:r>
              <a:rPr lang="ru-RU" sz="2400" b="1" dirty="0" smtClean="0">
                <a:solidFill>
                  <a:prstClr val="white"/>
                </a:solidFill>
              </a:rPr>
              <a:t>)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113066" y="2202021"/>
            <a:ext cx="5304430" cy="1201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Муниципальная комиссия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098" y="3313611"/>
            <a:ext cx="2598770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СОШ № 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04200" y="4837610"/>
            <a:ext cx="2654576" cy="127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91816" y="4833255"/>
            <a:ext cx="2673531" cy="1297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126583" y="2586446"/>
            <a:ext cx="2804160" cy="1454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Место работы 3 экспертов 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29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3071092">
            <a:off x="2743200" y="3143794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000282">
            <a:off x="3746656" y="3505172"/>
            <a:ext cx="461554" cy="1257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Стрелка вниз 71"/>
          <p:cNvSpPr/>
          <p:nvPr/>
        </p:nvSpPr>
        <p:spPr>
          <a:xfrm rot="21100761">
            <a:off x="6208611" y="3589319"/>
            <a:ext cx="461554" cy="1174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 rot="17587265">
            <a:off x="8573185" y="2794305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9811876">
            <a:off x="8025899" y="3211280"/>
            <a:ext cx="461554" cy="199516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8164512" y="4920343"/>
            <a:ext cx="3939693" cy="1837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Место работы комиссии для других школ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02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</TotalTime>
  <Words>426</Words>
  <Application>Microsoft Office PowerPoint</Application>
  <PresentationFormat>Широкоэкранный</PresentationFormat>
  <Paragraphs>82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О подготовке к проведению итогового сочинения (изложения) 2 декабря 2020 г.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Сторчак Ольга Анатольевна</dc:creator>
  <cp:lastModifiedBy>k212-pc6</cp:lastModifiedBy>
  <cp:revision>344</cp:revision>
  <cp:lastPrinted>2020-10-29T10:54:39Z</cp:lastPrinted>
  <dcterms:created xsi:type="dcterms:W3CDTF">2019-06-11T06:39:40Z</dcterms:created>
  <dcterms:modified xsi:type="dcterms:W3CDTF">2020-10-30T08:35:14Z</dcterms:modified>
</cp:coreProperties>
</file>